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51"/>
  </p:notesMasterIdLst>
  <p:sldIdLst>
    <p:sldId id="276" r:id="rId3"/>
    <p:sldId id="312" r:id="rId4"/>
    <p:sldId id="287" r:id="rId5"/>
    <p:sldId id="307" r:id="rId6"/>
    <p:sldId id="308" r:id="rId7"/>
    <p:sldId id="309" r:id="rId8"/>
    <p:sldId id="310" r:id="rId9"/>
    <p:sldId id="311" r:id="rId10"/>
    <p:sldId id="313" r:id="rId11"/>
    <p:sldId id="314" r:id="rId12"/>
    <p:sldId id="360" r:id="rId13"/>
    <p:sldId id="356" r:id="rId14"/>
    <p:sldId id="316" r:id="rId15"/>
    <p:sldId id="357" r:id="rId16"/>
    <p:sldId id="318" r:id="rId17"/>
    <p:sldId id="319" r:id="rId18"/>
    <p:sldId id="358" r:id="rId19"/>
    <p:sldId id="321" r:id="rId20"/>
    <p:sldId id="322" r:id="rId21"/>
    <p:sldId id="323" r:id="rId22"/>
    <p:sldId id="326" r:id="rId23"/>
    <p:sldId id="325" r:id="rId24"/>
    <p:sldId id="327" r:id="rId25"/>
    <p:sldId id="331" r:id="rId26"/>
    <p:sldId id="359" r:id="rId27"/>
    <p:sldId id="332" r:id="rId28"/>
    <p:sldId id="333" r:id="rId29"/>
    <p:sldId id="334" r:id="rId30"/>
    <p:sldId id="324" r:id="rId31"/>
    <p:sldId id="305" r:id="rId32"/>
    <p:sldId id="328" r:id="rId33"/>
    <p:sldId id="335" r:id="rId34"/>
    <p:sldId id="336" r:id="rId35"/>
    <p:sldId id="338" r:id="rId36"/>
    <p:sldId id="339" r:id="rId37"/>
    <p:sldId id="340" r:id="rId38"/>
    <p:sldId id="341" r:id="rId39"/>
    <p:sldId id="343" r:id="rId40"/>
    <p:sldId id="344" r:id="rId41"/>
    <p:sldId id="345" r:id="rId42"/>
    <p:sldId id="355" r:id="rId43"/>
    <p:sldId id="346" r:id="rId44"/>
    <p:sldId id="347" r:id="rId45"/>
    <p:sldId id="350" r:id="rId46"/>
    <p:sldId id="351" r:id="rId47"/>
    <p:sldId id="352" r:id="rId48"/>
    <p:sldId id="354" r:id="rId49"/>
    <p:sldId id="3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2F25"/>
    <a:srgbClr val="403B30"/>
    <a:srgbClr val="644434"/>
    <a:srgbClr val="463020"/>
    <a:srgbClr val="18100E"/>
    <a:srgbClr val="031826"/>
    <a:srgbClr val="1C7DBB"/>
    <a:srgbClr val="31BFCD"/>
    <a:srgbClr val="76BE42"/>
    <a:srgbClr val="67B8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6"/>
    <p:restoredTop sz="62929" autoAdjust="0"/>
  </p:normalViewPr>
  <p:slideViewPr>
    <p:cSldViewPr snapToGrid="0" snapToObjects="1">
      <p:cViewPr varScale="1">
        <p:scale>
          <a:sx n="69" d="100"/>
          <a:sy n="69" d="100"/>
        </p:scale>
        <p:origin x="888" y="66"/>
      </p:cViewPr>
      <p:guideLst>
        <p:guide orient="horz" pos="168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21B8B-00AD-A747-8DB8-0E69FC3A653A}" type="datetimeFigureOut">
              <a:rPr lang="en-US" smtClean="0"/>
              <a:t>4/8/2019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8CD7E-1197-9041-9EA9-3B1097BE463D}" type="slidenum">
              <a:rPr lang="en-US" smtClean="0"/>
              <a:t>‹#›</a:t>
            </a:fld>
            <a:endParaRPr lang="en-US" dirty="0"/>
          </a:p>
        </p:txBody>
      </p:sp>
    </p:spTree>
    <p:extLst>
      <p:ext uri="{BB962C8B-B14F-4D97-AF65-F5344CB8AC3E}">
        <p14:creationId xmlns:p14="http://schemas.microsoft.com/office/powerpoint/2010/main" val="280742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Hi, Welcome… Thank you for attending my talk! You’re going to get the most from this session if you are just starting out on Integrating APIs, or if you’ve never done it. If you’re a senior engineer, I recommend you find a more challenging session. If you’re sticking with me, thank you – we’ll get started.</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a:t>
            </a:fld>
            <a:endParaRPr lang="en-US" dirty="0"/>
          </a:p>
        </p:txBody>
      </p:sp>
    </p:spTree>
    <p:extLst>
      <p:ext uri="{BB962C8B-B14F-4D97-AF65-F5344CB8AC3E}">
        <p14:creationId xmlns:p14="http://schemas.microsoft.com/office/powerpoint/2010/main" val="397576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a:solidFill>
                  <a:schemeClr val="tx1"/>
                </a:solidFill>
                <a:effectLst/>
                <a:latin typeface="+mn-lt"/>
                <a:ea typeface="+mn-ea"/>
                <a:cs typeface="+mn-cs"/>
              </a:rPr>
              <a:t>Looking at some common response types, does anyone use RPC or REST APIs with any other response type?  Okay, let’s look at some responses.</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10</a:t>
            </a:fld>
            <a:endParaRPr lang="en-US" dirty="0"/>
          </a:p>
        </p:txBody>
      </p:sp>
    </p:spTree>
    <p:extLst>
      <p:ext uri="{BB962C8B-B14F-4D97-AF65-F5344CB8AC3E}">
        <p14:creationId xmlns:p14="http://schemas.microsoft.com/office/powerpoint/2010/main" val="2666309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an example of a response for beer in a json format. It's pretty easy to read.</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11</a:t>
            </a:fld>
            <a:endParaRPr lang="en-US" dirty="0"/>
          </a:p>
        </p:txBody>
      </p:sp>
    </p:spTree>
    <p:extLst>
      <p:ext uri="{BB962C8B-B14F-4D97-AF65-F5344CB8AC3E}">
        <p14:creationId xmlns:p14="http://schemas.microsoft.com/office/powerpoint/2010/main" val="2552746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the same response in XML format. Still pretty easy to read, but it has additional elements. But most of us are pretty familiar with XML.</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12</a:t>
            </a:fld>
            <a:endParaRPr lang="en-US" dirty="0"/>
          </a:p>
        </p:txBody>
      </p:sp>
    </p:spTree>
    <p:extLst>
      <p:ext uri="{BB962C8B-B14F-4D97-AF65-F5344CB8AC3E}">
        <p14:creationId xmlns:p14="http://schemas.microsoft.com/office/powerpoint/2010/main" val="410551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here is the same response in PHP. I'm not a PHP developer, but just like the XML, we can see what data is being returned.</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13</a:t>
            </a:fld>
            <a:endParaRPr lang="en-US" dirty="0"/>
          </a:p>
        </p:txBody>
      </p:sp>
    </p:spTree>
    <p:extLst>
      <p:ext uri="{BB962C8B-B14F-4D97-AF65-F5344CB8AC3E}">
        <p14:creationId xmlns:p14="http://schemas.microsoft.com/office/powerpoint/2010/main" val="1985584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I've worked with some APIs that allow you to set the response type in the request. Most will only return one type.</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14</a:t>
            </a:fld>
            <a:endParaRPr lang="en-US" dirty="0"/>
          </a:p>
        </p:txBody>
      </p:sp>
    </p:spTree>
    <p:extLst>
      <p:ext uri="{BB962C8B-B14F-4D97-AF65-F5344CB8AC3E}">
        <p14:creationId xmlns:p14="http://schemas.microsoft.com/office/powerpoint/2010/main" val="29190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look at a SOAP request and response. SOAP APIs might be outdated, but there are still plenty out there. SOAP requests and responses are wrapped in a SOAP envelope.</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15</a:t>
            </a:fld>
            <a:endParaRPr lang="en-US" dirty="0"/>
          </a:p>
        </p:txBody>
      </p:sp>
    </p:spTree>
    <p:extLst>
      <p:ext uri="{BB962C8B-B14F-4D97-AF65-F5344CB8AC3E}">
        <p14:creationId xmlns:p14="http://schemas.microsoft.com/office/powerpoint/2010/main" val="211582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request here is fairly verbose</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16</a:t>
            </a:fld>
            <a:endParaRPr lang="en-US" dirty="0"/>
          </a:p>
        </p:txBody>
      </p:sp>
    </p:spTree>
    <p:extLst>
      <p:ext uri="{BB962C8B-B14F-4D97-AF65-F5344CB8AC3E}">
        <p14:creationId xmlns:p14="http://schemas.microsoft.com/office/powerpoint/2010/main" val="590438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here we're just passing in some basic information to Get Beer.  </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17</a:t>
            </a:fld>
            <a:endParaRPr lang="en-US" dirty="0"/>
          </a:p>
        </p:txBody>
      </p:sp>
    </p:spTree>
    <p:extLst>
      <p:ext uri="{BB962C8B-B14F-4D97-AF65-F5344CB8AC3E}">
        <p14:creationId xmlns:p14="http://schemas.microsoft.com/office/powerpoint/2010/main" val="2459514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here's what that soap response looks like.</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18</a:t>
            </a:fld>
            <a:endParaRPr lang="en-US"/>
          </a:p>
        </p:txBody>
      </p:sp>
    </p:spTree>
    <p:extLst>
      <p:ext uri="{BB962C8B-B14F-4D97-AF65-F5344CB8AC3E}">
        <p14:creationId xmlns:p14="http://schemas.microsoft.com/office/powerpoint/2010/main" val="2918765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we’re familiar with how requests and responses look for different types of APIs, let’s talk about some common components of APIs that you will likely run into and how to handle them.</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19</a:t>
            </a:fld>
            <a:endParaRPr lang="en-US" dirty="0"/>
          </a:p>
        </p:txBody>
      </p:sp>
    </p:spTree>
    <p:extLst>
      <p:ext uri="{BB962C8B-B14F-4D97-AF65-F5344CB8AC3E}">
        <p14:creationId xmlns:p14="http://schemas.microsoft.com/office/powerpoint/2010/main" val="84375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thank </a:t>
            </a:r>
            <a:r>
              <a:rPr lang="en-US" dirty="0" err="1"/>
              <a:t>CodeStock</a:t>
            </a:r>
            <a:r>
              <a:rPr lang="en-US" dirty="0"/>
              <a:t> Sponsors! They make this </a:t>
            </a:r>
            <a:r>
              <a:rPr lang="en-US"/>
              <a:t>experience possible!</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a:t>
            </a:fld>
            <a:endParaRPr lang="en-US" dirty="0"/>
          </a:p>
        </p:txBody>
      </p:sp>
    </p:spTree>
    <p:extLst>
      <p:ext uri="{BB962C8B-B14F-4D97-AF65-F5344CB8AC3E}">
        <p14:creationId xmlns:p14="http://schemas.microsoft.com/office/powerpoint/2010/main" val="1319899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but not all APIs, have options for pagination and filtering. And most APIs implement some strategy for security. Specifically, we'll talk about authentication and authorization.</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20</a:t>
            </a:fld>
            <a:endParaRPr lang="en-US"/>
          </a:p>
        </p:txBody>
      </p:sp>
    </p:spTree>
    <p:extLst>
      <p:ext uri="{BB962C8B-B14F-4D97-AF65-F5344CB8AC3E}">
        <p14:creationId xmlns:p14="http://schemas.microsoft.com/office/powerpoint/2010/main" val="1825927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pagination and filtering might be used to handle large datasets</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21</a:t>
            </a:fld>
            <a:endParaRPr lang="en-US"/>
          </a:p>
        </p:txBody>
      </p:sp>
    </p:spTree>
    <p:extLst>
      <p:ext uri="{BB962C8B-B14F-4D97-AF65-F5344CB8AC3E}">
        <p14:creationId xmlns:p14="http://schemas.microsoft.com/office/powerpoint/2010/main" val="125365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techniques allow you to conserve resources like bandwidth and memory. </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22</a:t>
            </a:fld>
            <a:endParaRPr lang="en-US"/>
          </a:p>
        </p:txBody>
      </p:sp>
    </p:spTree>
    <p:extLst>
      <p:ext uri="{BB962C8B-B14F-4D97-AF65-F5344CB8AC3E}">
        <p14:creationId xmlns:p14="http://schemas.microsoft.com/office/powerpoint/2010/main" val="3699523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can improve your response time by returning smaller chunks of data at a time</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23</a:t>
            </a:fld>
            <a:endParaRPr lang="en-US"/>
          </a:p>
        </p:txBody>
      </p:sp>
    </p:spTree>
    <p:extLst>
      <p:ext uri="{BB962C8B-B14F-4D97-AF65-F5344CB8AC3E}">
        <p14:creationId xmlns:p14="http://schemas.microsoft.com/office/powerpoint/2010/main" val="1776950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There's a few different ways you might interact with pagination through an API you're integrating. Some APIs might force a "size". Meaning you can ask for any page, but you'll always get a set of, say, 50 or 100 in your response. Your request is just going to specify a page in this case.</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24</a:t>
            </a:fld>
            <a:endParaRPr lang="en-US"/>
          </a:p>
        </p:txBody>
      </p:sp>
    </p:spTree>
    <p:extLst>
      <p:ext uri="{BB962C8B-B14F-4D97-AF65-F5344CB8AC3E}">
        <p14:creationId xmlns:p14="http://schemas.microsoft.com/office/powerpoint/2010/main" val="3775898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Better APIs will allow you to ask for a specific page and set the page size. </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25</a:t>
            </a:fld>
            <a:endParaRPr lang="en-US"/>
          </a:p>
        </p:txBody>
      </p:sp>
    </p:spTree>
    <p:extLst>
      <p:ext uri="{BB962C8B-B14F-4D97-AF65-F5344CB8AC3E}">
        <p14:creationId xmlns:p14="http://schemas.microsoft.com/office/powerpoint/2010/main" val="1889183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Another approach is an offset scheme. In this approach, you provide a starting item and the number of items you want back in the response. Additionally, some APIs allow you to indicate how you want the result set sorted. Keep in mind that there might be defaults to pagination results if you don't provide it in the request. If an API supports pagination, it should include pagination metadata in the response, like number of items in the response and total number of items available. A good REST API might include links to the next and previous page.</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26</a:t>
            </a:fld>
            <a:endParaRPr lang="en-US"/>
          </a:p>
        </p:txBody>
      </p:sp>
    </p:spTree>
    <p:extLst>
      <p:ext uri="{BB962C8B-B14F-4D97-AF65-F5344CB8AC3E}">
        <p14:creationId xmlns:p14="http://schemas.microsoft.com/office/powerpoint/2010/main" val="3079557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Filtering has the same benefits of pagination. An API may allow you to filter on one or more category to limit the result.</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27</a:t>
            </a:fld>
            <a:endParaRPr lang="en-US" dirty="0"/>
          </a:p>
        </p:txBody>
      </p:sp>
    </p:spTree>
    <p:extLst>
      <p:ext uri="{BB962C8B-B14F-4D97-AF65-F5344CB8AC3E}">
        <p14:creationId xmlns:p14="http://schemas.microsoft.com/office/powerpoint/2010/main" val="1851532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Authentication and Authorization aren't the same thing. Authentication is verifying who you are, and authorization is verifying you are allowed access to a resource. Username and Password are used for authentication. An API Key can be used to both authenticate and authorize. A token or session ID are typically provided after some sort of authentication and used to authorize the requests. The API should be using one or a combination of these to both authenticate and authorize you. Their documentation should specify exactly how this is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Recognizing these components and understanding how they are typically used will get you up to speed faster. </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28</a:t>
            </a:fld>
            <a:endParaRPr lang="en-US" dirty="0"/>
          </a:p>
        </p:txBody>
      </p:sp>
    </p:spTree>
    <p:extLst>
      <p:ext uri="{BB962C8B-B14F-4D97-AF65-F5344CB8AC3E}">
        <p14:creationId xmlns:p14="http://schemas.microsoft.com/office/powerpoint/2010/main" val="4205968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let’s look at Integration Tools. Being able to make calls to the APIs and see exactly what the responses look like outside of our applications can assistance in our integrations. I’ll show you how.</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29</a:t>
            </a:fld>
            <a:endParaRPr lang="en-US" dirty="0"/>
          </a:p>
        </p:txBody>
      </p:sp>
    </p:spTree>
    <p:extLst>
      <p:ext uri="{BB962C8B-B14F-4D97-AF65-F5344CB8AC3E}">
        <p14:creationId xmlns:p14="http://schemas.microsoft.com/office/powerpoint/2010/main" val="257089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My name is Tonya Cooper. I'm a Software Engineer at Quicken Loans. I've worked there for a year and a half. Before Quicken, I worked for an organization developing online banking software. How many of you pay your bills online? You were my end users. I spent a few of my years at that organization working on integrating 3rd party bill pay APIs into online banking applications. Today I'm going to share with you what I learned from those projects and how I made it all work together.</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a:t>
            </a:fld>
            <a:endParaRPr lang="en-US" dirty="0"/>
          </a:p>
        </p:txBody>
      </p:sp>
    </p:spTree>
    <p:extLst>
      <p:ext uri="{BB962C8B-B14F-4D97-AF65-F5344CB8AC3E}">
        <p14:creationId xmlns:p14="http://schemas.microsoft.com/office/powerpoint/2010/main" val="3454077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focus on SOAP and REST APIs, because most APIs you interact with are going to fall under one of these two categories. SOAP is an older technology, but there are still a lot of SOAP APIs in use out there today. I use SOAPUI for SOAP APIs and Postman for REST APIs. You can use SOAPUI for REST APIs, but I like the Postman user interface much better. You can use Postman for SOAP calls, but it’s a lot of extra manual work than what SOAPUI provides. Let’s take a look at SOAPUI now.</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30</a:t>
            </a:fld>
            <a:endParaRPr lang="en-US"/>
          </a:p>
        </p:txBody>
      </p:sp>
    </p:spTree>
    <p:extLst>
      <p:ext uri="{BB962C8B-B14F-4D97-AF65-F5344CB8AC3E}">
        <p14:creationId xmlns:p14="http://schemas.microsoft.com/office/powerpoint/2010/main" val="284378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look at some coding strategies that will make our implementation easier.</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31</a:t>
            </a:fld>
            <a:endParaRPr lang="en-US" dirty="0"/>
          </a:p>
        </p:txBody>
      </p:sp>
    </p:spTree>
    <p:extLst>
      <p:ext uri="{BB962C8B-B14F-4D97-AF65-F5344CB8AC3E}">
        <p14:creationId xmlns:p14="http://schemas.microsoft.com/office/powerpoint/2010/main" val="759139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Separate your service layer where you make API calls from other code. You don’t want to tightly couple a vendor API to your application, Keeping in a separate layer will make it easier to swap APIs or make changes.</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32</a:t>
            </a:fld>
            <a:endParaRPr lang="en-US"/>
          </a:p>
        </p:txBody>
      </p:sp>
    </p:spTree>
    <p:extLst>
      <p:ext uri="{BB962C8B-B14F-4D97-AF65-F5344CB8AC3E}">
        <p14:creationId xmlns:p14="http://schemas.microsoft.com/office/powerpoint/2010/main" val="1853125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Implement an interface. It will make your code more testable. It will also allow you to consume more than one API using a common method signature. We might have two vendors that we get Beer data from.</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33</a:t>
            </a:fld>
            <a:endParaRPr lang="en-US"/>
          </a:p>
        </p:txBody>
      </p:sp>
    </p:spTree>
    <p:extLst>
      <p:ext uri="{BB962C8B-B14F-4D97-AF65-F5344CB8AC3E}">
        <p14:creationId xmlns:p14="http://schemas.microsoft.com/office/powerpoint/2010/main" val="1475078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a:solidFill>
                  <a:schemeClr val="tx1"/>
                </a:solidFill>
                <a:effectLst/>
                <a:latin typeface="+mn-lt"/>
                <a:ea typeface="+mn-ea"/>
                <a:cs typeface="+mn-cs"/>
              </a:rPr>
              <a:t> </a:t>
            </a:r>
          </a:p>
          <a:p>
            <a:pPr rtl="0" fontAlgn="ctr"/>
            <a:r>
              <a:rPr lang="en-US" sz="1200" b="0" i="0" kern="1200" dirty="0">
                <a:solidFill>
                  <a:schemeClr val="tx1"/>
                </a:solidFill>
                <a:effectLst/>
                <a:latin typeface="+mn-lt"/>
                <a:ea typeface="+mn-ea"/>
                <a:cs typeface="+mn-cs"/>
              </a:rPr>
              <a:t>Consider returning a response object from your service methods.</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34</a:t>
            </a:fld>
            <a:endParaRPr lang="en-US"/>
          </a:p>
        </p:txBody>
      </p:sp>
    </p:spTree>
    <p:extLst>
      <p:ext uri="{BB962C8B-B14F-4D97-AF65-F5344CB8AC3E}">
        <p14:creationId xmlns:p14="http://schemas.microsoft.com/office/powerpoint/2010/main" val="668888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you can check if it was successful. And you'll know that your call didn't return any beer because there was nothing to return rather than because there was an error.</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35</a:t>
            </a:fld>
            <a:endParaRPr lang="en-US"/>
          </a:p>
        </p:txBody>
      </p:sp>
    </p:spTree>
    <p:extLst>
      <p:ext uri="{BB962C8B-B14F-4D97-AF65-F5344CB8AC3E}">
        <p14:creationId xmlns:p14="http://schemas.microsoft.com/office/powerpoint/2010/main" val="1104289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Wrap your API calls in Try/Catches. We don't control what happens in that API and we have to assume that plenty can go wrong. So we have to wrap our calls in Try/Catches so we can handle exceptions that are thrown.</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36</a:t>
            </a:fld>
            <a:endParaRPr lang="en-US"/>
          </a:p>
        </p:txBody>
      </p:sp>
    </p:spTree>
    <p:extLst>
      <p:ext uri="{BB962C8B-B14F-4D97-AF65-F5344CB8AC3E}">
        <p14:creationId xmlns:p14="http://schemas.microsoft.com/office/powerpoint/2010/main" val="1712740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600" b="0" i="0" kern="1200" dirty="0">
                <a:solidFill>
                  <a:schemeClr val="tx1"/>
                </a:solidFill>
                <a:effectLst/>
                <a:latin typeface="+mn-lt"/>
                <a:ea typeface="+mn-ea"/>
                <a:cs typeface="+mn-cs"/>
              </a:rPr>
              <a:t>Set up logging right away so you're using it as you develop and debug. That way you'll know that you're logging what you need.</a:t>
            </a:r>
          </a:p>
          <a:p>
            <a:pPr lvl="1" rtl="0" fontAlgn="ctr"/>
            <a:r>
              <a:rPr lang="en-US" sz="1600" b="0" i="0" kern="1200" dirty="0">
                <a:solidFill>
                  <a:schemeClr val="tx1"/>
                </a:solidFill>
                <a:effectLst/>
                <a:latin typeface="+mn-lt"/>
                <a:ea typeface="+mn-ea"/>
                <a:cs typeface="+mn-cs"/>
              </a:rPr>
              <a:t>Does it identify the request?</a:t>
            </a:r>
          </a:p>
          <a:p>
            <a:pPr lvl="1" rtl="0" fontAlgn="ctr"/>
            <a:r>
              <a:rPr lang="en-US" sz="1600" b="0" i="0" kern="1200" dirty="0">
                <a:solidFill>
                  <a:schemeClr val="tx1"/>
                </a:solidFill>
                <a:effectLst/>
                <a:latin typeface="+mn-lt"/>
                <a:ea typeface="+mn-ea"/>
                <a:cs typeface="+mn-cs"/>
              </a:rPr>
              <a:t>Does it provide the info you need to troubleshoot?</a:t>
            </a:r>
          </a:p>
          <a:p>
            <a:pPr lvl="1" rtl="0" fontAlgn="ctr"/>
            <a:r>
              <a:rPr lang="en-US" sz="1600" b="0" i="0" kern="1200" dirty="0">
                <a:solidFill>
                  <a:schemeClr val="tx1"/>
                </a:solidFill>
                <a:effectLst/>
                <a:latin typeface="+mn-lt"/>
                <a:ea typeface="+mn-ea"/>
                <a:cs typeface="+mn-cs"/>
              </a:rPr>
              <a:t>Does it contain sensitive information that shouldn't be logged?</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37</a:t>
            </a:fld>
            <a:endParaRPr lang="en-US"/>
          </a:p>
        </p:txBody>
      </p:sp>
    </p:spTree>
    <p:extLst>
      <p:ext uri="{BB962C8B-B14F-4D97-AF65-F5344CB8AC3E}">
        <p14:creationId xmlns:p14="http://schemas.microsoft.com/office/powerpoint/2010/main" val="3371721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Define your own objects with property names and types that make sense for your application.  Classes outside of your service layer should only know about your objects.</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38</a:t>
            </a:fld>
            <a:endParaRPr lang="en-US" dirty="0"/>
          </a:p>
        </p:txBody>
      </p:sp>
    </p:spTree>
    <p:extLst>
      <p:ext uri="{BB962C8B-B14F-4D97-AF65-F5344CB8AC3E}">
        <p14:creationId xmlns:p14="http://schemas.microsoft.com/office/powerpoint/2010/main" val="1498518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the service layer handle the objects returned from the API.</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39</a:t>
            </a:fld>
            <a:endParaRPr lang="en-US" dirty="0"/>
          </a:p>
        </p:txBody>
      </p:sp>
    </p:spTree>
    <p:extLst>
      <p:ext uri="{BB962C8B-B14F-4D97-AF65-F5344CB8AC3E}">
        <p14:creationId xmlns:p14="http://schemas.microsoft.com/office/powerpoint/2010/main" val="198207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Quicken Loans is based in Detroit, MI. I work remotely from where I live in Grand Rapids, MI. Beer City, USA. We have over 30 breweries within our small city, including Founders Brewing Co. I've been a mug club member there for almost 15 years.</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a:t>
            </a:fld>
            <a:endParaRPr lang="en-US" dirty="0"/>
          </a:p>
        </p:txBody>
      </p:sp>
    </p:spTree>
    <p:extLst>
      <p:ext uri="{BB962C8B-B14F-4D97-AF65-F5344CB8AC3E}">
        <p14:creationId xmlns:p14="http://schemas.microsoft.com/office/powerpoint/2010/main" val="479087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Then you're going to map the data returned from the APIs to your models. You can use a library like </a:t>
            </a:r>
            <a:r>
              <a:rPr lang="en-US" sz="1200" b="0" i="0" kern="1200" dirty="0" err="1">
                <a:solidFill>
                  <a:schemeClr val="tx1"/>
                </a:solidFill>
                <a:effectLst/>
                <a:latin typeface="+mn-lt"/>
                <a:ea typeface="+mn-ea"/>
                <a:cs typeface="+mn-cs"/>
              </a:rPr>
              <a:t>AutoMapper</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Mapster</a:t>
            </a:r>
            <a:r>
              <a:rPr lang="en-US" sz="1200" b="0" i="0" kern="1200" dirty="0">
                <a:solidFill>
                  <a:schemeClr val="tx1"/>
                </a:solidFill>
                <a:effectLst/>
                <a:latin typeface="+mn-lt"/>
                <a:ea typeface="+mn-ea"/>
                <a:cs typeface="+mn-cs"/>
              </a:rPr>
              <a:t>, or write your own.</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40</a:t>
            </a:fld>
            <a:endParaRPr lang="en-US"/>
          </a:p>
        </p:txBody>
      </p:sp>
    </p:spTree>
    <p:extLst>
      <p:ext uri="{BB962C8B-B14F-4D97-AF65-F5344CB8AC3E}">
        <p14:creationId xmlns:p14="http://schemas.microsoft.com/office/powerpoint/2010/main" val="153804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Inevitably, you're going to change vendors.</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41</a:t>
            </a:fld>
            <a:endParaRPr lang="en-US" dirty="0"/>
          </a:p>
        </p:txBody>
      </p:sp>
    </p:spTree>
    <p:extLst>
      <p:ext uri="{BB962C8B-B14F-4D97-AF65-F5344CB8AC3E}">
        <p14:creationId xmlns:p14="http://schemas.microsoft.com/office/powerpoint/2010/main" val="390364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Use a different API.</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42</a:t>
            </a:fld>
            <a:endParaRPr lang="en-US" dirty="0"/>
          </a:p>
        </p:txBody>
      </p:sp>
    </p:spTree>
    <p:extLst>
      <p:ext uri="{BB962C8B-B14F-4D97-AF65-F5344CB8AC3E}">
        <p14:creationId xmlns:p14="http://schemas.microsoft.com/office/powerpoint/2010/main" val="904620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 add another vendor or API.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I was developing bill pay applications, two of the vendors were calling a bill an </a:t>
            </a:r>
            <a:r>
              <a:rPr lang="en-US" sz="1200" b="0" i="0" kern="1200" dirty="0" err="1">
                <a:solidFill>
                  <a:schemeClr val="tx1"/>
                </a:solidFill>
                <a:effectLst/>
                <a:latin typeface="+mn-lt"/>
                <a:ea typeface="+mn-ea"/>
                <a:cs typeface="+mn-cs"/>
              </a:rPr>
              <a:t>eBill</a:t>
            </a:r>
            <a:r>
              <a:rPr lang="en-US" sz="1200" b="0" i="0" kern="1200" dirty="0">
                <a:solidFill>
                  <a:schemeClr val="tx1"/>
                </a:solidFill>
                <a:effectLst/>
                <a:latin typeface="+mn-lt"/>
                <a:ea typeface="+mn-ea"/>
                <a:cs typeface="+mn-cs"/>
              </a:rPr>
              <a:t>, but another was calling it an electronic invoice. And one vendor considered an </a:t>
            </a:r>
            <a:r>
              <a:rPr lang="en-US" sz="1200" b="0" i="0" kern="1200" dirty="0" err="1">
                <a:solidFill>
                  <a:schemeClr val="tx1"/>
                </a:solidFill>
                <a:effectLst/>
                <a:latin typeface="+mn-lt"/>
                <a:ea typeface="+mn-ea"/>
                <a:cs typeface="+mn-cs"/>
              </a:rPr>
              <a:t>eBill</a:t>
            </a:r>
            <a:r>
              <a:rPr lang="en-US" sz="1200" b="0" i="0" kern="1200" dirty="0">
                <a:solidFill>
                  <a:schemeClr val="tx1"/>
                </a:solidFill>
                <a:effectLst/>
                <a:latin typeface="+mn-lt"/>
                <a:ea typeface="+mn-ea"/>
                <a:cs typeface="+mn-cs"/>
              </a:rPr>
              <a:t> part of a payment object, but another had it as part of a Payee object. So use properties in your models that make sense in your application - an industry standard or a term that is used within your organization. We know that naming is hard, so spending time on this upfront will make your life easier later.</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43</a:t>
            </a:fld>
            <a:endParaRPr lang="en-US"/>
          </a:p>
        </p:txBody>
      </p:sp>
    </p:spTree>
    <p:extLst>
      <p:ext uri="{BB962C8B-B14F-4D97-AF65-F5344CB8AC3E}">
        <p14:creationId xmlns:p14="http://schemas.microsoft.com/office/powerpoint/2010/main" val="3669082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Store or cache results of common calls that don't change. I had one vendor that that required a certification process of our integration before turning it on in production by watching us in a screen share perform functions in our UI while watching their logs to make sure we didn't make any unnecessary calls. We were to only make a call when the function required it. If we had added a new payee, we could make a new call to get payees, but only if we had performed a function that would have changed that response. This can be helpful in a situation where a vendor has Rate Limiting on their API. Which means they limit the number of calls you can make in a given time.</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44</a:t>
            </a:fld>
            <a:endParaRPr lang="en-US"/>
          </a:p>
        </p:txBody>
      </p:sp>
    </p:spTree>
    <p:extLst>
      <p:ext uri="{BB962C8B-B14F-4D97-AF65-F5344CB8AC3E}">
        <p14:creationId xmlns:p14="http://schemas.microsoft.com/office/powerpoint/2010/main" val="1839374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600" b="0" i="0" kern="1200" dirty="0">
                <a:solidFill>
                  <a:schemeClr val="tx1"/>
                </a:solidFill>
                <a:effectLst/>
                <a:latin typeface="+mn-lt"/>
                <a:ea typeface="+mn-ea"/>
                <a:cs typeface="+mn-cs"/>
              </a:rPr>
              <a:t>Okay, time for a little code review:</a:t>
            </a:r>
          </a:p>
          <a:p>
            <a:pPr lvl="1" rtl="0" fontAlgn="ctr"/>
            <a:r>
              <a:rPr lang="en-US" sz="1600" b="0" i="0" kern="1200" dirty="0">
                <a:solidFill>
                  <a:schemeClr val="tx1"/>
                </a:solidFill>
                <a:effectLst/>
                <a:latin typeface="+mn-lt"/>
                <a:ea typeface="+mn-ea"/>
                <a:cs typeface="+mn-cs"/>
              </a:rPr>
              <a:t>Separate your service layer</a:t>
            </a:r>
          </a:p>
          <a:p>
            <a:pPr lvl="1" rtl="0" fontAlgn="ctr"/>
            <a:r>
              <a:rPr lang="en-US" sz="1600" b="0" i="0" kern="1200" dirty="0">
                <a:solidFill>
                  <a:schemeClr val="tx1"/>
                </a:solidFill>
                <a:effectLst/>
                <a:latin typeface="+mn-lt"/>
                <a:ea typeface="+mn-ea"/>
                <a:cs typeface="+mn-cs"/>
              </a:rPr>
              <a:t>And implement an interface so your application is flexible and testable</a:t>
            </a:r>
          </a:p>
          <a:p>
            <a:pPr lvl="1" rtl="0" fontAlgn="ctr"/>
            <a:r>
              <a:rPr lang="en-US" sz="1600" b="0" i="0" kern="1200" dirty="0">
                <a:solidFill>
                  <a:schemeClr val="tx1"/>
                </a:solidFill>
                <a:effectLst/>
                <a:latin typeface="+mn-lt"/>
                <a:ea typeface="+mn-ea"/>
                <a:cs typeface="+mn-cs"/>
              </a:rPr>
              <a:t>Consider using response objects that include an indication of whether the API call was successful and can return an error message from the API. </a:t>
            </a:r>
          </a:p>
          <a:p>
            <a:pPr lvl="1" rtl="0" fontAlgn="ctr"/>
            <a:r>
              <a:rPr lang="en-US" sz="1600" b="0" i="0" kern="1200" dirty="0">
                <a:solidFill>
                  <a:schemeClr val="tx1"/>
                </a:solidFill>
                <a:effectLst/>
                <a:latin typeface="+mn-lt"/>
                <a:ea typeface="+mn-ea"/>
                <a:cs typeface="+mn-cs"/>
              </a:rPr>
              <a:t>Wrap your API calls in Try/Catches so you can handle exceptions thrown in the API</a:t>
            </a:r>
          </a:p>
          <a:p>
            <a:pPr lvl="1" rtl="0" fontAlgn="ctr"/>
            <a:r>
              <a:rPr lang="en-US" sz="1600" b="0" i="0" kern="1200" dirty="0">
                <a:solidFill>
                  <a:schemeClr val="tx1"/>
                </a:solidFill>
                <a:effectLst/>
                <a:latin typeface="+mn-lt"/>
                <a:ea typeface="+mn-ea"/>
                <a:cs typeface="+mn-cs"/>
              </a:rPr>
              <a:t>Set up logging and use it as you develop and debug</a:t>
            </a:r>
          </a:p>
          <a:p>
            <a:pPr lvl="1" rtl="0" fontAlgn="ctr"/>
            <a:r>
              <a:rPr lang="en-US" sz="1600" b="0" i="0" kern="1200" dirty="0">
                <a:solidFill>
                  <a:schemeClr val="tx1"/>
                </a:solidFill>
                <a:effectLst/>
                <a:latin typeface="+mn-lt"/>
                <a:ea typeface="+mn-ea"/>
                <a:cs typeface="+mn-cs"/>
              </a:rPr>
              <a:t>Create objects with properties that make sense in your application</a:t>
            </a:r>
          </a:p>
          <a:p>
            <a:pPr lvl="1" rtl="0" fontAlgn="ctr"/>
            <a:r>
              <a:rPr lang="en-US" sz="1600" b="0" i="0" kern="1200" dirty="0">
                <a:solidFill>
                  <a:schemeClr val="tx1"/>
                </a:solidFill>
                <a:effectLst/>
                <a:latin typeface="+mn-lt"/>
                <a:ea typeface="+mn-ea"/>
                <a:cs typeface="+mn-cs"/>
              </a:rPr>
              <a:t>Store results when you can to save on unnecessary calls to the API</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45</a:t>
            </a:fld>
            <a:endParaRPr lang="en-US" dirty="0"/>
          </a:p>
        </p:txBody>
      </p:sp>
    </p:spTree>
    <p:extLst>
      <p:ext uri="{BB962C8B-B14F-4D97-AF65-F5344CB8AC3E}">
        <p14:creationId xmlns:p14="http://schemas.microsoft.com/office/powerpoint/2010/main" val="1758340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something I don’t really hear people talk about, but it’s important.</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46</a:t>
            </a:fld>
            <a:endParaRPr lang="en-US" dirty="0"/>
          </a:p>
        </p:txBody>
      </p:sp>
    </p:spTree>
    <p:extLst>
      <p:ext uri="{BB962C8B-B14F-4D97-AF65-F5344CB8AC3E}">
        <p14:creationId xmlns:p14="http://schemas.microsoft.com/office/powerpoint/2010/main" val="1119595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a:solidFill>
                  <a:schemeClr val="tx1"/>
                </a:solidFill>
                <a:effectLst/>
                <a:latin typeface="+mn-lt"/>
                <a:ea typeface="+mn-ea"/>
                <a:cs typeface="+mn-cs"/>
              </a:rPr>
              <a:t>Hopefully the API owner provided you with good documentation. Some documentation I've used has been excellent with code examples, and best practices, and suggestions on how to implement. I've seen some that only contain a list of available calls you can make, and a lot of things in between. Just make sure that before you contact the API provider with a problem, you've read the documentation. </a:t>
            </a:r>
          </a:p>
          <a:p>
            <a:pPr rtl="0" fontAlgn="ctr"/>
            <a:r>
              <a:rPr lang="en-US" sz="1200" b="0" i="0" kern="1200" dirty="0">
                <a:solidFill>
                  <a:schemeClr val="tx1"/>
                </a:solidFill>
                <a:effectLst/>
                <a:latin typeface="+mn-lt"/>
                <a:ea typeface="+mn-ea"/>
                <a:cs typeface="+mn-cs"/>
              </a:rPr>
              <a:t>If the vendor has a method of opening support tickets for their API, respect the system they have in place – don’t just call or email your favorite contact at their company.</a:t>
            </a:r>
          </a:p>
          <a:p>
            <a:pPr rtl="0" fontAlgn="ctr"/>
            <a:r>
              <a:rPr lang="en-US" sz="1200" b="0" i="0" kern="1200" dirty="0">
                <a:solidFill>
                  <a:schemeClr val="tx1"/>
                </a:solidFill>
                <a:effectLst/>
                <a:latin typeface="+mn-lt"/>
                <a:ea typeface="+mn-ea"/>
                <a:cs typeface="+mn-cs"/>
              </a:rPr>
              <a:t>Provide raw requests and responses: In my experience, this is what they want to see. If you aren't getting the response you expect, send them both the request and response. If they don't contain a date and time, include that as well so they can check their logs. </a:t>
            </a:r>
          </a:p>
          <a:p>
            <a:pPr rtl="0" fontAlgn="ctr"/>
            <a:r>
              <a:rPr lang="en-US" sz="1200" b="0" i="0" kern="1200" dirty="0">
                <a:solidFill>
                  <a:schemeClr val="tx1"/>
                </a:solidFill>
                <a:effectLst/>
                <a:latin typeface="+mn-lt"/>
                <a:ea typeface="+mn-ea"/>
                <a:cs typeface="+mn-cs"/>
              </a:rPr>
              <a:t>Be nice. Be professional. One of the bill pay vendors I worked with offered me a position on their development team. One provided me a great reference when I interviewed at Quicken Loans. Building positive working relationships with your vendors is only going to work to your advantage. </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47</a:t>
            </a:fld>
            <a:endParaRPr lang="en-US"/>
          </a:p>
        </p:txBody>
      </p:sp>
    </p:spTree>
    <p:extLst>
      <p:ext uri="{BB962C8B-B14F-4D97-AF65-F5344CB8AC3E}">
        <p14:creationId xmlns:p14="http://schemas.microsoft.com/office/powerpoint/2010/main" val="2223806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48</a:t>
            </a:fld>
            <a:endParaRPr lang="en-US" dirty="0"/>
          </a:p>
        </p:txBody>
      </p:sp>
    </p:spTree>
    <p:extLst>
      <p:ext uri="{BB962C8B-B14F-4D97-AF65-F5344CB8AC3E}">
        <p14:creationId xmlns:p14="http://schemas.microsoft.com/office/powerpoint/2010/main" val="120569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when I started working at Quicken and spending more time in Detroit, I found myself right at home with a bunch of great breweries, including Founders, who opened a second taproom in Detroit in 2017. Because Founders, Quicken Loans and I all agree - Detroit is the cool place to be. </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a:t>
            </a:fld>
            <a:endParaRPr lang="en-US" dirty="0"/>
          </a:p>
        </p:txBody>
      </p:sp>
    </p:spTree>
    <p:extLst>
      <p:ext uri="{BB962C8B-B14F-4D97-AF65-F5344CB8AC3E}">
        <p14:creationId xmlns:p14="http://schemas.microsoft.com/office/powerpoint/2010/main" val="104176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talking today about consuming third party web APIs. We will look at different types of APIs, because often, when you are on the consuming end, that decision has been made for you - you have to use what you're given, or what's available. We will discuss some common components that you will likely run into and need to consider in your integrations. We’ll demo Tools that will make your life easier. We'll talk about some coding strategies. And a few tips on communicating with the API owner during development. Oh, and beer. We're going to talk about beer. We're actually building a web application that will tell our users what's currently on tap at breweries around town. We're going to need to consume a brewery API and a beer API. More on that later.</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a:t>
            </a:fld>
            <a:endParaRPr lang="en-US" dirty="0"/>
          </a:p>
        </p:txBody>
      </p:sp>
    </p:spTree>
    <p:extLst>
      <p:ext uri="{BB962C8B-B14F-4D97-AF65-F5344CB8AC3E}">
        <p14:creationId xmlns:p14="http://schemas.microsoft.com/office/powerpoint/2010/main" val="67711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look at different API types.</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7</a:t>
            </a:fld>
            <a:endParaRPr lang="en-US" dirty="0"/>
          </a:p>
        </p:txBody>
      </p:sp>
    </p:spTree>
    <p:extLst>
      <p:ext uri="{BB962C8B-B14F-4D97-AF65-F5344CB8AC3E}">
        <p14:creationId xmlns:p14="http://schemas.microsoft.com/office/powerpoint/2010/main" val="134752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600" b="0" i="0" kern="1200" dirty="0">
                <a:solidFill>
                  <a:schemeClr val="tx1"/>
                </a:solidFill>
                <a:effectLst/>
                <a:latin typeface="+mn-lt"/>
                <a:ea typeface="+mn-ea"/>
                <a:cs typeface="+mn-cs"/>
              </a:rPr>
              <a:t>The main types of APIs are </a:t>
            </a:r>
          </a:p>
          <a:p>
            <a:pPr lvl="1" rtl="0" fontAlgn="ctr"/>
            <a:r>
              <a:rPr lang="en-US" sz="1600" b="0" i="0" kern="1200" dirty="0">
                <a:solidFill>
                  <a:schemeClr val="tx1"/>
                </a:solidFill>
                <a:effectLst/>
                <a:latin typeface="+mn-lt"/>
                <a:ea typeface="+mn-ea"/>
                <a:cs typeface="+mn-cs"/>
              </a:rPr>
              <a:t>RPC </a:t>
            </a:r>
          </a:p>
          <a:p>
            <a:pPr lvl="1" rtl="0" fontAlgn="ctr"/>
            <a:r>
              <a:rPr lang="en-US" sz="1600" b="0" i="0" kern="1200" dirty="0">
                <a:solidFill>
                  <a:schemeClr val="tx1"/>
                </a:solidFill>
                <a:effectLst/>
                <a:latin typeface="+mn-lt"/>
                <a:ea typeface="+mn-ea"/>
                <a:cs typeface="+mn-cs"/>
              </a:rPr>
              <a:t>REST </a:t>
            </a:r>
          </a:p>
          <a:p>
            <a:pPr lvl="1" rtl="0" fontAlgn="ctr"/>
            <a:r>
              <a:rPr lang="en-US" sz="1600" b="0" i="0" kern="1200" dirty="0">
                <a:solidFill>
                  <a:schemeClr val="tx1"/>
                </a:solidFill>
                <a:effectLst/>
                <a:latin typeface="+mn-lt"/>
                <a:ea typeface="+mn-ea"/>
                <a:cs typeface="+mn-cs"/>
              </a:rPr>
              <a:t>SOAP </a:t>
            </a:r>
          </a:p>
          <a:p>
            <a:pPr lvl="1" rtl="0" fontAlgn="ctr"/>
            <a:r>
              <a:rPr lang="en-US" sz="1600" b="0" i="0" kern="1200" dirty="0">
                <a:solidFill>
                  <a:schemeClr val="tx1"/>
                </a:solidFill>
                <a:effectLst/>
                <a:latin typeface="+mn-lt"/>
                <a:ea typeface="+mn-ea"/>
                <a:cs typeface="+mn-cs"/>
              </a:rPr>
              <a:t>RPC can be XML-RPC or JSON-RPC </a:t>
            </a:r>
          </a:p>
          <a:p>
            <a:pPr lvl="1" rtl="0" fontAlgn="ctr"/>
            <a:r>
              <a:rPr lang="en-US" sz="1600" b="0" i="0" kern="1200" dirty="0">
                <a:solidFill>
                  <a:schemeClr val="tx1"/>
                </a:solidFill>
                <a:effectLst/>
                <a:latin typeface="+mn-lt"/>
                <a:ea typeface="+mn-ea"/>
                <a:cs typeface="+mn-cs"/>
              </a:rPr>
              <a:t>These categories aren't straight-forward. XML-RPC could be considered a subset of SOAP. RPC and SOAP are protocols, whereas REST is an architecture style, not a protocol. </a:t>
            </a:r>
          </a:p>
          <a:p>
            <a:pPr lvl="1" rtl="0" fontAlgn="ctr"/>
            <a:r>
              <a:rPr lang="en-US" sz="1600" b="0" i="0" kern="1200" dirty="0">
                <a:solidFill>
                  <a:schemeClr val="tx1"/>
                </a:solidFill>
                <a:effectLst/>
                <a:latin typeface="+mn-lt"/>
                <a:ea typeface="+mn-ea"/>
                <a:cs typeface="+mn-cs"/>
              </a:rPr>
              <a:t>How many of you primarily consume REST APIs? </a:t>
            </a:r>
          </a:p>
          <a:p>
            <a:pPr lvl="1" rtl="0" fontAlgn="ctr"/>
            <a:r>
              <a:rPr lang="en-US" sz="1600" b="0" i="0" kern="1200" dirty="0">
                <a:solidFill>
                  <a:schemeClr val="tx1"/>
                </a:solidFill>
                <a:effectLst/>
                <a:latin typeface="+mn-lt"/>
                <a:ea typeface="+mn-ea"/>
                <a:cs typeface="+mn-cs"/>
              </a:rPr>
              <a:t>SOAP? </a:t>
            </a:r>
          </a:p>
          <a:p>
            <a:pPr lvl="1" rtl="0" fontAlgn="ctr"/>
            <a:r>
              <a:rPr lang="en-US" sz="1600" b="0" i="0" kern="1200" dirty="0">
                <a:solidFill>
                  <a:schemeClr val="tx1"/>
                </a:solidFill>
                <a:effectLst/>
                <a:latin typeface="+mn-lt"/>
                <a:ea typeface="+mn-ea"/>
                <a:cs typeface="+mn-cs"/>
              </a:rPr>
              <a:t>Ok, well we will look at the difference of these in terms of how we make calls to them, and what the responses might look like. </a:t>
            </a:r>
          </a:p>
          <a:p>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8</a:t>
            </a:fld>
            <a:endParaRPr lang="en-US" dirty="0"/>
          </a:p>
        </p:txBody>
      </p:sp>
    </p:spTree>
    <p:extLst>
      <p:ext uri="{BB962C8B-B14F-4D97-AF65-F5344CB8AC3E}">
        <p14:creationId xmlns:p14="http://schemas.microsoft.com/office/powerpoint/2010/main" val="3121919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is an example of how the endpoints for RPC and REST could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look like if we are integrating a beer API into our application. Notice that the RPC calls are verb-oriented. They describe the action that we're taking. The REST calls are noun-oriented, and very uniform. RPC calls use GET and POST, whereas the REST ones also use PUT and PATCH for an update to an item and DELETE for removing an item. </a:t>
            </a:r>
            <a:endParaRPr lang="en-US" dirty="0"/>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9</a:t>
            </a:fld>
            <a:endParaRPr lang="en-US" dirty="0"/>
          </a:p>
        </p:txBody>
      </p:sp>
    </p:spTree>
    <p:extLst>
      <p:ext uri="{BB962C8B-B14F-4D97-AF65-F5344CB8AC3E}">
        <p14:creationId xmlns:p14="http://schemas.microsoft.com/office/powerpoint/2010/main" val="35019317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8EF3ED9-A8D5-3543-9986-EC3F973AC103}"/>
              </a:ext>
            </a:extLst>
          </p:cNvPr>
          <p:cNvPicPr>
            <a:picLocks noChangeAspect="1"/>
          </p:cNvPicPr>
          <p:nvPr userDrawn="1"/>
        </p:nvPicPr>
        <p:blipFill>
          <a:blip r:embed="rId2"/>
          <a:stretch>
            <a:fillRect/>
          </a:stretch>
        </p:blipFill>
        <p:spPr>
          <a:xfrm>
            <a:off x="263436" y="6240113"/>
            <a:ext cx="1930356" cy="234591"/>
          </a:xfrm>
          <a:prstGeom prst="rect">
            <a:avLst/>
          </a:prstGeom>
        </p:spPr>
      </p:pic>
      <p:sp>
        <p:nvSpPr>
          <p:cNvPr id="11" name="Title 1">
            <a:extLst>
              <a:ext uri="{FF2B5EF4-FFF2-40B4-BE49-F238E27FC236}">
                <a16:creationId xmlns:a16="http://schemas.microsoft.com/office/drawing/2014/main" id="{3DDE2DEF-A2DA-7144-814D-951649ECDBE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92ACB31F-22D5-9342-AFCD-7AEE8CA59246}"/>
              </a:ext>
            </a:extLst>
          </p:cNvPr>
          <p:cNvSpPr>
            <a:spLocks noGrp="1"/>
          </p:cNvSpPr>
          <p:nvPr>
            <p:ph type="subTitle" idx="1"/>
          </p:nvPr>
        </p:nvSpPr>
        <p:spPr>
          <a:xfrm>
            <a:off x="1524000" y="3602038"/>
            <a:ext cx="9144000" cy="1655762"/>
          </a:xfrm>
        </p:spPr>
        <p:txBody>
          <a:bodyPr/>
          <a:lstStyle>
            <a:lvl1pPr marL="0" indent="0" algn="ctr">
              <a:buNone/>
              <a:defRPr sz="2400">
                <a:solidFill>
                  <a:srgbClr val="D3262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4C7F26C-59AD-C74B-8AB4-47DA5D7FAE6F}"/>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E8712DF7-1F59-044D-829B-A1C811893EB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D743AF8-3435-7640-AE41-B2EC446FA93E}"/>
              </a:ext>
            </a:extLst>
          </p:cNvPr>
          <p:cNvSpPr>
            <a:spLocks noGrp="1"/>
          </p:cNvSpPr>
          <p:nvPr>
            <p:ph type="sldNum" sz="quarter" idx="12"/>
          </p:nvPr>
        </p:nvSpPr>
        <p:spPr/>
        <p:txBody>
          <a:body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67100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F6768E43-8554-AD4F-9499-A3183516D85F}"/>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7" name="Picture 6">
            <a:extLst>
              <a:ext uri="{FF2B5EF4-FFF2-40B4-BE49-F238E27FC236}">
                <a16:creationId xmlns:a16="http://schemas.microsoft.com/office/drawing/2014/main" id="{8E37A691-89AB-3A4F-B7EB-7D318A625334}"/>
              </a:ext>
            </a:extLst>
          </p:cNvPr>
          <p:cNvPicPr>
            <a:picLocks noChangeAspect="1"/>
          </p:cNvPicPr>
          <p:nvPr userDrawn="1"/>
        </p:nvPicPr>
        <p:blipFill>
          <a:blip r:embed="rId2"/>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1005468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8EF3ED9-A8D5-3543-9986-EC3F973AC103}"/>
              </a:ext>
            </a:extLst>
          </p:cNvPr>
          <p:cNvPicPr>
            <a:picLocks noChangeAspect="1"/>
          </p:cNvPicPr>
          <p:nvPr userDrawn="1"/>
        </p:nvPicPr>
        <p:blipFill>
          <a:blip r:embed="rId2"/>
          <a:stretch>
            <a:fillRect/>
          </a:stretch>
        </p:blipFill>
        <p:spPr>
          <a:xfrm>
            <a:off x="263436" y="6240113"/>
            <a:ext cx="1930356" cy="234591"/>
          </a:xfrm>
          <a:prstGeom prst="rect">
            <a:avLst/>
          </a:prstGeom>
        </p:spPr>
      </p:pic>
      <p:sp>
        <p:nvSpPr>
          <p:cNvPr id="11" name="Title 1">
            <a:extLst>
              <a:ext uri="{FF2B5EF4-FFF2-40B4-BE49-F238E27FC236}">
                <a16:creationId xmlns:a16="http://schemas.microsoft.com/office/drawing/2014/main" id="{3DDE2DEF-A2DA-7144-814D-951649ECDBE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92ACB31F-22D5-9342-AFCD-7AEE8CA59246}"/>
              </a:ext>
            </a:extLst>
          </p:cNvPr>
          <p:cNvSpPr>
            <a:spLocks noGrp="1"/>
          </p:cNvSpPr>
          <p:nvPr>
            <p:ph type="subTitle" idx="1"/>
          </p:nvPr>
        </p:nvSpPr>
        <p:spPr>
          <a:xfrm>
            <a:off x="1524000" y="3602038"/>
            <a:ext cx="9144000" cy="1655762"/>
          </a:xfrm>
        </p:spPr>
        <p:txBody>
          <a:bodyPr/>
          <a:lstStyle>
            <a:lvl1pPr marL="0" indent="0" algn="ctr">
              <a:buNone/>
              <a:defRPr sz="2400">
                <a:solidFill>
                  <a:srgbClr val="D3262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4C7F26C-59AD-C74B-8AB4-47DA5D7FAE6F}"/>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E8712DF7-1F59-044D-829B-A1C811893EB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D743AF8-3435-7640-AE41-B2EC446FA93E}"/>
              </a:ext>
            </a:extLst>
          </p:cNvPr>
          <p:cNvSpPr>
            <a:spLocks noGrp="1"/>
          </p:cNvSpPr>
          <p:nvPr>
            <p:ph type="sldNum" sz="quarter" idx="12"/>
          </p:nvPr>
        </p:nvSpPr>
        <p:spPr/>
        <p:txBody>
          <a:body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4118288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0863-5227-5D48-AAFA-980059B9E8AE}"/>
              </a:ext>
            </a:extLst>
          </p:cNvPr>
          <p:cNvSpPr>
            <a:spLocks noGrp="1"/>
          </p:cNvSpPr>
          <p:nvPr>
            <p:ph type="title"/>
          </p:nvPr>
        </p:nvSpPr>
        <p:spPr>
          <a:xfrm>
            <a:off x="831850" y="970150"/>
            <a:ext cx="10515600" cy="2852737"/>
          </a:xfrm>
          <a:prstGeom prst="rect">
            <a:avLst/>
          </a:prstGeo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BE78C86-2D2E-A748-9D78-D0FC4361FE62}"/>
              </a:ext>
            </a:extLst>
          </p:cNvPr>
          <p:cNvSpPr>
            <a:spLocks noGrp="1"/>
          </p:cNvSpPr>
          <p:nvPr>
            <p:ph type="body" idx="1"/>
          </p:nvPr>
        </p:nvSpPr>
        <p:spPr>
          <a:xfrm>
            <a:off x="831850" y="3849875"/>
            <a:ext cx="10515600" cy="1500187"/>
          </a:xfrm>
          <a:prstGeom prst="rect">
            <a:avLst/>
          </a:prstGeom>
        </p:spPr>
        <p:txBody>
          <a:bodyPr/>
          <a:lstStyle>
            <a:lvl1pPr marL="0" indent="0">
              <a:buNone/>
              <a:defRPr sz="2400">
                <a:solidFill>
                  <a:srgbClr val="D3262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Slide Number Placeholder 6">
            <a:extLst>
              <a:ext uri="{FF2B5EF4-FFF2-40B4-BE49-F238E27FC236}">
                <a16:creationId xmlns:a16="http://schemas.microsoft.com/office/drawing/2014/main" id="{0BEC72E1-D72F-9144-A117-6B3D9CC40C6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8" name="Picture 7">
            <a:extLst>
              <a:ext uri="{FF2B5EF4-FFF2-40B4-BE49-F238E27FC236}">
                <a16:creationId xmlns:a16="http://schemas.microsoft.com/office/drawing/2014/main" id="{FCB59749-A75E-7047-B887-1D0D1254B86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2630907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Bod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930"/>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4EF661A-D07D-F34E-93BC-7E293E742E85}"/>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F9D1A18-C094-3548-9CE7-6CAD0EA9F51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11" name="Picture 10">
            <a:extLst>
              <a:ext uri="{FF2B5EF4-FFF2-40B4-BE49-F238E27FC236}">
                <a16:creationId xmlns:a16="http://schemas.microsoft.com/office/drawing/2014/main" id="{B0CBB3EF-A5EF-7C40-8B2F-D80B3857741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139479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Body - Blue">
    <p:bg>
      <p:bgPr>
        <a:solidFill>
          <a:srgbClr val="041827"/>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C5D018-ADE9-624F-BFBB-AC65906CB17E}"/>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Content Placeholder 2">
            <a:extLst>
              <a:ext uri="{FF2B5EF4-FFF2-40B4-BE49-F238E27FC236}">
                <a16:creationId xmlns:a16="http://schemas.microsoft.com/office/drawing/2014/main" id="{C2AA8184-3654-7C4A-9EE1-4A4D729B2102}"/>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2743C166-F8DD-7D4C-BFE1-A8E9981046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BAA5C8AC-8BF9-E74C-A456-FF7256F2863A}"/>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3237084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od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id="{B88A026A-A857-D747-9455-544FBD2AEE79}"/>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13019FB2-0C20-5149-A7D3-445400068DF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B81BA9F0-34D4-384C-9388-3CF243BBBA3F}"/>
              </a:ext>
            </a:extLst>
          </p:cNvPr>
          <p:cNvPicPr>
            <a:picLocks noChangeAspect="1"/>
          </p:cNvPicPr>
          <p:nvPr userDrawn="1"/>
        </p:nvPicPr>
        <p:blipFill>
          <a:blip r:embed="rId2"/>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2664311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463"/>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a:stretch>
            <a:fillRect/>
          </a:stretch>
        </p:blipFill>
        <p:spPr>
          <a:xfrm>
            <a:off x="310002" y="6243766"/>
            <a:ext cx="1837224" cy="227285"/>
          </a:xfrm>
          <a:prstGeom prst="rect">
            <a:avLst/>
          </a:prstGeom>
        </p:spPr>
      </p:pic>
      <p:sp>
        <p:nvSpPr>
          <p:cNvPr id="6" name="Slide Number Placeholder 5">
            <a:extLst>
              <a:ext uri="{FF2B5EF4-FFF2-40B4-BE49-F238E27FC236}">
                <a16:creationId xmlns:a16="http://schemas.microsoft.com/office/drawing/2014/main" id="{E674453A-2C86-CC4C-99B2-4F36D6F675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298006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Blue Foot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1663191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Slide Number Placeholder 12">
            <a:extLst>
              <a:ext uri="{FF2B5EF4-FFF2-40B4-BE49-F238E27FC236}">
                <a16:creationId xmlns:a16="http://schemas.microsoft.com/office/drawing/2014/main" id="{01545687-1BA4-5F4A-A282-8B7F806385D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D39B3E61-0157-A64F-80FD-870D371E13EF}"/>
              </a:ext>
            </a:extLst>
          </p:cNvPr>
          <p:cNvPicPr>
            <a:picLocks noChangeAspect="1"/>
          </p:cNvPicPr>
          <p:nvPr userDrawn="1"/>
        </p:nvPicPr>
        <p:blipFill>
          <a:blip r:embed="rId2"/>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3736788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 Blue Footer">
    <p:bg>
      <p:bgPr>
        <a:solidFill>
          <a:srgbClr val="041827"/>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2C3AD0-4B74-1043-B6A1-73365C2AB053}"/>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6" name="Picture 5">
            <a:extLst>
              <a:ext uri="{FF2B5EF4-FFF2-40B4-BE49-F238E27FC236}">
                <a16:creationId xmlns:a16="http://schemas.microsoft.com/office/drawing/2014/main" id="{3144BDDD-35E0-6842-B25C-F01617C41F7F}"/>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235176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0863-5227-5D48-AAFA-980059B9E8AE}"/>
              </a:ext>
            </a:extLst>
          </p:cNvPr>
          <p:cNvSpPr>
            <a:spLocks noGrp="1"/>
          </p:cNvSpPr>
          <p:nvPr>
            <p:ph type="title"/>
          </p:nvPr>
        </p:nvSpPr>
        <p:spPr>
          <a:xfrm>
            <a:off x="831850" y="970150"/>
            <a:ext cx="10515600" cy="2852737"/>
          </a:xfrm>
          <a:prstGeom prst="rect">
            <a:avLst/>
          </a:prstGeo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BE78C86-2D2E-A748-9D78-D0FC4361FE62}"/>
              </a:ext>
            </a:extLst>
          </p:cNvPr>
          <p:cNvSpPr>
            <a:spLocks noGrp="1"/>
          </p:cNvSpPr>
          <p:nvPr>
            <p:ph type="body" idx="1"/>
          </p:nvPr>
        </p:nvSpPr>
        <p:spPr>
          <a:xfrm>
            <a:off x="831850" y="3849875"/>
            <a:ext cx="10515600" cy="1500187"/>
          </a:xfrm>
          <a:prstGeom prst="rect">
            <a:avLst/>
          </a:prstGeom>
        </p:spPr>
        <p:txBody>
          <a:bodyPr/>
          <a:lstStyle>
            <a:lvl1pPr marL="0" indent="0">
              <a:buNone/>
              <a:defRPr sz="2400">
                <a:solidFill>
                  <a:srgbClr val="D3262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Slide Number Placeholder 6">
            <a:extLst>
              <a:ext uri="{FF2B5EF4-FFF2-40B4-BE49-F238E27FC236}">
                <a16:creationId xmlns:a16="http://schemas.microsoft.com/office/drawing/2014/main" id="{0BEC72E1-D72F-9144-A117-6B3D9CC40C6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8" name="Picture 7">
            <a:extLst>
              <a:ext uri="{FF2B5EF4-FFF2-40B4-BE49-F238E27FC236}">
                <a16:creationId xmlns:a16="http://schemas.microsoft.com/office/drawing/2014/main" id="{FCB59749-A75E-7047-B887-1D0D1254B86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014218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 Blue Footer">
    <p:bg>
      <p:bgPr>
        <a:solidFill>
          <a:srgbClr val="04182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4213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F6768E43-8554-AD4F-9499-A3183516D85F}"/>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7" name="Picture 6">
            <a:extLst>
              <a:ext uri="{FF2B5EF4-FFF2-40B4-BE49-F238E27FC236}">
                <a16:creationId xmlns:a16="http://schemas.microsoft.com/office/drawing/2014/main" id="{8E37A691-89AB-3A4F-B7EB-7D318A625334}"/>
              </a:ext>
            </a:extLst>
          </p:cNvPr>
          <p:cNvPicPr>
            <a:picLocks noChangeAspect="1"/>
          </p:cNvPicPr>
          <p:nvPr userDrawn="1"/>
        </p:nvPicPr>
        <p:blipFill>
          <a:blip r:embed="rId2"/>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3822889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930"/>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4EF661A-D07D-F34E-93BC-7E293E742E85}"/>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F9D1A18-C094-3548-9CE7-6CAD0EA9F51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11" name="Picture 10">
            <a:extLst>
              <a:ext uri="{FF2B5EF4-FFF2-40B4-BE49-F238E27FC236}">
                <a16:creationId xmlns:a16="http://schemas.microsoft.com/office/drawing/2014/main" id="{B0CBB3EF-A5EF-7C40-8B2F-D80B3857741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227787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 Blue">
    <p:bg>
      <p:bgPr>
        <a:solidFill>
          <a:srgbClr val="041827"/>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C5D018-ADE9-624F-BFBB-AC65906CB17E}"/>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Content Placeholder 2">
            <a:extLst>
              <a:ext uri="{FF2B5EF4-FFF2-40B4-BE49-F238E27FC236}">
                <a16:creationId xmlns:a16="http://schemas.microsoft.com/office/drawing/2014/main" id="{C2AA8184-3654-7C4A-9EE1-4A4D729B2102}"/>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2743C166-F8DD-7D4C-BFE1-A8E9981046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BAA5C8AC-8BF9-E74C-A456-FF7256F2863A}"/>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8701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od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id="{B88A026A-A857-D747-9455-544FBD2AEE79}"/>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13019FB2-0C20-5149-A7D3-445400068DF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B81BA9F0-34D4-384C-9388-3CF243BBBA3F}"/>
              </a:ext>
            </a:extLst>
          </p:cNvPr>
          <p:cNvPicPr>
            <a:picLocks noChangeAspect="1"/>
          </p:cNvPicPr>
          <p:nvPr userDrawn="1"/>
        </p:nvPicPr>
        <p:blipFill>
          <a:blip r:embed="rId2"/>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381130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463"/>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a:stretch>
            <a:fillRect/>
          </a:stretch>
        </p:blipFill>
        <p:spPr>
          <a:xfrm>
            <a:off x="310002" y="6243766"/>
            <a:ext cx="1837224" cy="227285"/>
          </a:xfrm>
          <a:prstGeom prst="rect">
            <a:avLst/>
          </a:prstGeom>
        </p:spPr>
      </p:pic>
      <p:sp>
        <p:nvSpPr>
          <p:cNvPr id="6" name="Slide Number Placeholder 5">
            <a:extLst>
              <a:ext uri="{FF2B5EF4-FFF2-40B4-BE49-F238E27FC236}">
                <a16:creationId xmlns:a16="http://schemas.microsoft.com/office/drawing/2014/main" id="{E674453A-2C86-CC4C-99B2-4F36D6F675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368879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Foot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120244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Slide Number Placeholder 12">
            <a:extLst>
              <a:ext uri="{FF2B5EF4-FFF2-40B4-BE49-F238E27FC236}">
                <a16:creationId xmlns:a16="http://schemas.microsoft.com/office/drawing/2014/main" id="{01545687-1BA4-5F4A-A282-8B7F806385D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D39B3E61-0157-A64F-80FD-870D371E13EF}"/>
              </a:ext>
            </a:extLst>
          </p:cNvPr>
          <p:cNvPicPr>
            <a:picLocks noChangeAspect="1"/>
          </p:cNvPicPr>
          <p:nvPr userDrawn="1"/>
        </p:nvPicPr>
        <p:blipFill>
          <a:blip r:embed="rId2"/>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29519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Blue Footer">
    <p:bg>
      <p:bgPr>
        <a:solidFill>
          <a:srgbClr val="04182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44BDDD-35E0-6842-B25C-F01617C41F7F}"/>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324970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AEB64-E166-FE41-AAF9-6099475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5AA625-B6EE-6145-86CC-52E0C18A7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D5EB6-7AED-FA43-8CE6-D9B320CCB5C2}"/>
              </a:ext>
            </a:extLst>
          </p:cNvPr>
          <p:cNvSpPr>
            <a:spLocks noGrp="1"/>
          </p:cNvSpPr>
          <p:nvPr>
            <p:ph type="dt" sz="half" idx="2"/>
          </p:nvPr>
        </p:nvSpPr>
        <p:spPr>
          <a:xfrm>
            <a:off x="3949147" y="6176963"/>
            <a:ext cx="1716157" cy="365125"/>
          </a:xfrm>
          <a:prstGeom prst="rect">
            <a:avLst/>
          </a:prstGeom>
        </p:spPr>
        <p:txBody>
          <a:bodyPr vert="horz" lIns="91440" tIns="45720" rIns="91440" bIns="45720" rtlCol="0" anchor="ctr"/>
          <a:lstStyle>
            <a:lvl1pPr algn="l">
              <a:defRPr sz="1200">
                <a:solidFill>
                  <a:schemeClr val="tx1">
                    <a:tint val="75000"/>
                  </a:schemeClr>
                </a:solidFill>
                <a:latin typeface="Rocket Sans" panose="020B0602020202020204" pitchFamily="34" charset="0"/>
                <a:ea typeface="Rocket Sans" panose="020B0602020202020204" pitchFamily="34" charset="0"/>
              </a:defRPr>
            </a:lvl1pPr>
          </a:lstStyle>
          <a:p>
            <a:endParaRPr lang="en-US" dirty="0"/>
          </a:p>
        </p:txBody>
      </p:sp>
      <p:sp>
        <p:nvSpPr>
          <p:cNvPr id="5" name="Footer Placeholder 4">
            <a:extLst>
              <a:ext uri="{FF2B5EF4-FFF2-40B4-BE49-F238E27FC236}">
                <a16:creationId xmlns:a16="http://schemas.microsoft.com/office/drawing/2014/main" id="{8973A66D-37BB-1F47-802E-BC576707F60C}"/>
              </a:ext>
            </a:extLst>
          </p:cNvPr>
          <p:cNvSpPr>
            <a:spLocks noGrp="1"/>
          </p:cNvSpPr>
          <p:nvPr>
            <p:ph type="ftr" sz="quarter" idx="3"/>
          </p:nvPr>
        </p:nvSpPr>
        <p:spPr>
          <a:xfrm>
            <a:off x="6023113" y="6176963"/>
            <a:ext cx="3631096" cy="365125"/>
          </a:xfrm>
          <a:prstGeom prst="rect">
            <a:avLst/>
          </a:prstGeom>
        </p:spPr>
        <p:txBody>
          <a:bodyPr vert="horz" lIns="91440" tIns="45720" rIns="91440" bIns="45720" rtlCol="0" anchor="ctr"/>
          <a:lstStyle>
            <a:lvl1pPr algn="ctr">
              <a:defRPr sz="1200">
                <a:solidFill>
                  <a:schemeClr val="tx1">
                    <a:tint val="75000"/>
                  </a:schemeClr>
                </a:solidFill>
                <a:latin typeface="Rocket Sans" panose="020B0602020202020204" pitchFamily="34" charset="0"/>
                <a:ea typeface="Rocket Sans" panose="020B0602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D7CFAB26-DFBC-CE4E-95CE-F26AF5E6213E}"/>
              </a:ext>
            </a:extLst>
          </p:cNvPr>
          <p:cNvSpPr>
            <a:spLocks noGrp="1"/>
          </p:cNvSpPr>
          <p:nvPr>
            <p:ph type="sldNum" sz="quarter" idx="4"/>
          </p:nvPr>
        </p:nvSpPr>
        <p:spPr>
          <a:xfrm>
            <a:off x="9899374" y="6176963"/>
            <a:ext cx="1454426" cy="365125"/>
          </a:xfrm>
          <a:prstGeom prst="rect">
            <a:avLst/>
          </a:prstGeom>
        </p:spPr>
        <p:txBody>
          <a:bodyPr vert="horz" lIns="91440" tIns="45720" rIns="91440" bIns="45720" rtlCol="0" anchor="ctr"/>
          <a:lstStyle>
            <a:lvl1pPr algn="r">
              <a:defRPr sz="1200">
                <a:solidFill>
                  <a:schemeClr val="tx1">
                    <a:tint val="75000"/>
                  </a:schemeClr>
                </a:solidFill>
                <a:latin typeface="Rocket Sans" panose="020B0602020202020204" pitchFamily="34" charset="0"/>
                <a:ea typeface="Rocket Sans" panose="020B0602020202020204" pitchFamily="34" charset="0"/>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2157610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3" r:id="rId6"/>
    <p:sldLayoutId id="2147483654" r:id="rId7"/>
    <p:sldLayoutId id="2147483655" r:id="rId8"/>
    <p:sldLayoutId id="2147483656" r:id="rId9"/>
    <p:sldLayoutId id="2147483657"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AEB64-E166-FE41-AAF9-6099475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5AA625-B6EE-6145-86CC-52E0C18A7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D5EB6-7AED-FA43-8CE6-D9B320CCB5C2}"/>
              </a:ext>
            </a:extLst>
          </p:cNvPr>
          <p:cNvSpPr>
            <a:spLocks noGrp="1"/>
          </p:cNvSpPr>
          <p:nvPr>
            <p:ph type="dt" sz="half" idx="2"/>
          </p:nvPr>
        </p:nvSpPr>
        <p:spPr>
          <a:xfrm>
            <a:off x="3949147" y="6176963"/>
            <a:ext cx="1716157" cy="365125"/>
          </a:xfrm>
          <a:prstGeom prst="rect">
            <a:avLst/>
          </a:prstGeom>
        </p:spPr>
        <p:txBody>
          <a:bodyPr vert="horz" lIns="91440" tIns="45720" rIns="91440" bIns="45720" rtlCol="0" anchor="ctr"/>
          <a:lstStyle>
            <a:lvl1pPr algn="l">
              <a:defRPr sz="1200">
                <a:solidFill>
                  <a:schemeClr val="tx1">
                    <a:tint val="75000"/>
                  </a:schemeClr>
                </a:solidFill>
                <a:latin typeface="Rocket Sans" panose="020B0602020202020204" pitchFamily="34" charset="0"/>
                <a:ea typeface="Rocket Sans" panose="020B0602020202020204" pitchFamily="34" charset="0"/>
              </a:defRPr>
            </a:lvl1pPr>
          </a:lstStyle>
          <a:p>
            <a:endParaRPr lang="en-US" dirty="0"/>
          </a:p>
        </p:txBody>
      </p:sp>
      <p:sp>
        <p:nvSpPr>
          <p:cNvPr id="5" name="Footer Placeholder 4">
            <a:extLst>
              <a:ext uri="{FF2B5EF4-FFF2-40B4-BE49-F238E27FC236}">
                <a16:creationId xmlns:a16="http://schemas.microsoft.com/office/drawing/2014/main" id="{8973A66D-37BB-1F47-802E-BC576707F60C}"/>
              </a:ext>
            </a:extLst>
          </p:cNvPr>
          <p:cNvSpPr>
            <a:spLocks noGrp="1"/>
          </p:cNvSpPr>
          <p:nvPr>
            <p:ph type="ftr" sz="quarter" idx="3"/>
          </p:nvPr>
        </p:nvSpPr>
        <p:spPr>
          <a:xfrm>
            <a:off x="6023113" y="6176963"/>
            <a:ext cx="3631096" cy="365125"/>
          </a:xfrm>
          <a:prstGeom prst="rect">
            <a:avLst/>
          </a:prstGeom>
        </p:spPr>
        <p:txBody>
          <a:bodyPr vert="horz" lIns="91440" tIns="45720" rIns="91440" bIns="45720" rtlCol="0" anchor="ctr"/>
          <a:lstStyle>
            <a:lvl1pPr algn="ctr">
              <a:defRPr sz="1200">
                <a:solidFill>
                  <a:schemeClr val="tx1">
                    <a:tint val="75000"/>
                  </a:schemeClr>
                </a:solidFill>
                <a:latin typeface="Rocket Sans" panose="020B0602020202020204" pitchFamily="34" charset="0"/>
                <a:ea typeface="Rocket Sans" panose="020B0602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D7CFAB26-DFBC-CE4E-95CE-F26AF5E6213E}"/>
              </a:ext>
            </a:extLst>
          </p:cNvPr>
          <p:cNvSpPr>
            <a:spLocks noGrp="1"/>
          </p:cNvSpPr>
          <p:nvPr>
            <p:ph type="sldNum" sz="quarter" idx="4"/>
          </p:nvPr>
        </p:nvSpPr>
        <p:spPr>
          <a:xfrm>
            <a:off x="9899374" y="6176963"/>
            <a:ext cx="1454426" cy="365125"/>
          </a:xfrm>
          <a:prstGeom prst="rect">
            <a:avLst/>
          </a:prstGeom>
        </p:spPr>
        <p:txBody>
          <a:bodyPr vert="horz" lIns="91440" tIns="45720" rIns="91440" bIns="45720" rtlCol="0" anchor="ctr"/>
          <a:lstStyle>
            <a:lvl1pPr algn="r">
              <a:defRPr sz="1200">
                <a:solidFill>
                  <a:schemeClr val="tx1">
                    <a:tint val="75000"/>
                  </a:schemeClr>
                </a:solidFill>
                <a:latin typeface="Rocket Sans" panose="020B0602020202020204" pitchFamily="34" charset="0"/>
                <a:ea typeface="Rocket Sans" panose="020B0602020202020204" pitchFamily="34" charset="0"/>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350738692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rotWithShape="1">
          <a:blip r:embed="rId3">
            <a:alphaModFix amt="5000"/>
          </a:blip>
          <a:srcRect b="3373"/>
          <a:stretch/>
        </p:blipFill>
        <p:spPr>
          <a:xfrm flipH="1">
            <a:off x="818030" y="351233"/>
            <a:ext cx="10555941" cy="3619308"/>
          </a:xfrm>
          <a:prstGeom prst="rect">
            <a:avLst/>
          </a:prstGeom>
        </p:spPr>
      </p:pic>
      <p:sp>
        <p:nvSpPr>
          <p:cNvPr id="11" name="Title 10">
            <a:extLst>
              <a:ext uri="{FF2B5EF4-FFF2-40B4-BE49-F238E27FC236}">
                <a16:creationId xmlns:a16="http://schemas.microsoft.com/office/drawing/2014/main" id="{09464A54-0C3C-9043-B4B9-9056E74D3BAB}"/>
              </a:ext>
            </a:extLst>
          </p:cNvPr>
          <p:cNvSpPr>
            <a:spLocks noGrp="1"/>
          </p:cNvSpPr>
          <p:nvPr>
            <p:ph type="title"/>
          </p:nvPr>
        </p:nvSpPr>
        <p:spPr>
          <a:xfrm>
            <a:off x="600893" y="4284212"/>
            <a:ext cx="6779203" cy="1894276"/>
          </a:xfrm>
        </p:spPr>
        <p:txBody>
          <a:bodyPr anchor="t" anchorCtr="0">
            <a:noAutofit/>
          </a:bodyPr>
          <a:lstStyle/>
          <a:p>
            <a:r>
              <a:rPr lang="en-US" sz="5400" b="1" dirty="0"/>
              <a:t>Tools &amp; Strategies for Consuming APIs</a:t>
            </a:r>
          </a:p>
        </p:txBody>
      </p:sp>
      <p:sp>
        <p:nvSpPr>
          <p:cNvPr id="12" name="Text Placeholder 11">
            <a:extLst>
              <a:ext uri="{FF2B5EF4-FFF2-40B4-BE49-F238E27FC236}">
                <a16:creationId xmlns:a16="http://schemas.microsoft.com/office/drawing/2014/main" id="{7A00675B-0A70-7F4D-8360-029C043FB4D0}"/>
              </a:ext>
            </a:extLst>
          </p:cNvPr>
          <p:cNvSpPr>
            <a:spLocks noGrp="1"/>
          </p:cNvSpPr>
          <p:nvPr>
            <p:ph type="body" idx="1"/>
          </p:nvPr>
        </p:nvSpPr>
        <p:spPr>
          <a:xfrm>
            <a:off x="8105861" y="4122510"/>
            <a:ext cx="4086139" cy="2217681"/>
          </a:xfrm>
        </p:spPr>
        <p:txBody>
          <a:bodyPr>
            <a:normAutofit/>
          </a:bodyPr>
          <a:lstStyle/>
          <a:p>
            <a:r>
              <a:rPr lang="en-US" sz="3200" b="1" dirty="0"/>
              <a:t>Tonya Cooper</a:t>
            </a:r>
          </a:p>
          <a:p>
            <a:r>
              <a:rPr lang="en-US" sz="2200" b="1" dirty="0">
                <a:solidFill>
                  <a:schemeClr val="bg1"/>
                </a:solidFill>
              </a:rPr>
              <a:t>Quicken Loans</a:t>
            </a:r>
          </a:p>
          <a:p>
            <a:r>
              <a:rPr lang="en-US" sz="2200" dirty="0">
                <a:solidFill>
                  <a:schemeClr val="bg1"/>
                </a:solidFill>
              </a:rPr>
              <a:t>Software Engineer</a:t>
            </a:r>
          </a:p>
          <a:p>
            <a:r>
              <a:rPr lang="en-US" sz="1800" dirty="0">
                <a:solidFill>
                  <a:schemeClr val="bg1"/>
                </a:solidFill>
              </a:rPr>
              <a:t>@tonyazen</a:t>
            </a:r>
          </a:p>
        </p:txBody>
      </p:sp>
      <p:cxnSp>
        <p:nvCxnSpPr>
          <p:cNvPr id="3" name="Straight Connector 2">
            <a:extLst>
              <a:ext uri="{FF2B5EF4-FFF2-40B4-BE49-F238E27FC236}">
                <a16:creationId xmlns:a16="http://schemas.microsoft.com/office/drawing/2014/main" id="{479381AC-1DBF-D64A-891E-E1C442D6AEAC}"/>
              </a:ext>
            </a:extLst>
          </p:cNvPr>
          <p:cNvCxnSpPr/>
          <p:nvPr/>
        </p:nvCxnSpPr>
        <p:spPr>
          <a:xfrm>
            <a:off x="7742978" y="4122510"/>
            <a:ext cx="0" cy="1774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7FEF44B-76F5-1A4D-BAAF-3A89543329EB}"/>
              </a:ext>
            </a:extLst>
          </p:cNvPr>
          <p:cNvPicPr>
            <a:picLocks noChangeAspect="1"/>
          </p:cNvPicPr>
          <p:nvPr/>
        </p:nvPicPr>
        <p:blipFill>
          <a:blip r:embed="rId4">
            <a:duotone>
              <a:schemeClr val="accent5">
                <a:shade val="45000"/>
                <a:satMod val="135000"/>
              </a:schemeClr>
              <a:prstClr val="white"/>
            </a:duotone>
            <a:alphaModFix amt="5000"/>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flipH="1">
            <a:off x="830979" y="257449"/>
            <a:ext cx="10530042" cy="3619308"/>
          </a:xfrm>
          <a:prstGeom prst="rect">
            <a:avLst/>
          </a:prstGeom>
        </p:spPr>
      </p:pic>
    </p:spTree>
    <p:extLst>
      <p:ext uri="{BB962C8B-B14F-4D97-AF65-F5344CB8AC3E}">
        <p14:creationId xmlns:p14="http://schemas.microsoft.com/office/powerpoint/2010/main" val="3954754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9FD1-87D8-F740-8179-72F6C5DA984E}"/>
              </a:ext>
            </a:extLst>
          </p:cNvPr>
          <p:cNvSpPr>
            <a:spLocks noGrp="1"/>
          </p:cNvSpPr>
          <p:nvPr>
            <p:ph type="title"/>
          </p:nvPr>
        </p:nvSpPr>
        <p:spPr/>
        <p:txBody>
          <a:bodyPr/>
          <a:lstStyle/>
          <a:p>
            <a:r>
              <a:rPr lang="en-US" dirty="0"/>
              <a:t>response types</a:t>
            </a:r>
          </a:p>
        </p:txBody>
      </p:sp>
      <p:pic>
        <p:nvPicPr>
          <p:cNvPr id="11" name="Picture 10">
            <a:extLst>
              <a:ext uri="{FF2B5EF4-FFF2-40B4-BE49-F238E27FC236}">
                <a16:creationId xmlns:a16="http://schemas.microsoft.com/office/drawing/2014/main" id="{261F2B37-C791-B04C-9F57-ABCECB082C1A}"/>
              </a:ext>
            </a:extLst>
          </p:cNvPr>
          <p:cNvPicPr>
            <a:picLocks noChangeAspect="1"/>
          </p:cNvPicPr>
          <p:nvPr/>
        </p:nvPicPr>
        <p:blipFill>
          <a:blip r:embed="rId3"/>
          <a:stretch>
            <a:fillRect/>
          </a:stretch>
        </p:blipFill>
        <p:spPr>
          <a:xfrm>
            <a:off x="8213787" y="1905000"/>
            <a:ext cx="3363916" cy="4036700"/>
          </a:xfrm>
          <a:prstGeom prst="rect">
            <a:avLst/>
          </a:prstGeom>
        </p:spPr>
      </p:pic>
      <p:pic>
        <p:nvPicPr>
          <p:cNvPr id="13" name="Picture 12">
            <a:extLst>
              <a:ext uri="{FF2B5EF4-FFF2-40B4-BE49-F238E27FC236}">
                <a16:creationId xmlns:a16="http://schemas.microsoft.com/office/drawing/2014/main" id="{B4D781D2-D26B-F941-A519-1D45194A00F6}"/>
              </a:ext>
            </a:extLst>
          </p:cNvPr>
          <p:cNvPicPr>
            <a:picLocks noChangeAspect="1"/>
          </p:cNvPicPr>
          <p:nvPr/>
        </p:nvPicPr>
        <p:blipFill>
          <a:blip r:embed="rId4"/>
          <a:stretch>
            <a:fillRect/>
          </a:stretch>
        </p:blipFill>
        <p:spPr>
          <a:xfrm>
            <a:off x="4420584" y="1905000"/>
            <a:ext cx="3363916" cy="3895072"/>
          </a:xfrm>
          <a:prstGeom prst="rect">
            <a:avLst/>
          </a:prstGeom>
        </p:spPr>
      </p:pic>
      <p:pic>
        <p:nvPicPr>
          <p:cNvPr id="15" name="Picture 14">
            <a:extLst>
              <a:ext uri="{FF2B5EF4-FFF2-40B4-BE49-F238E27FC236}">
                <a16:creationId xmlns:a16="http://schemas.microsoft.com/office/drawing/2014/main" id="{B1FBEC51-76E4-2E4E-8BF6-C2AB3E50C428}"/>
              </a:ext>
            </a:extLst>
          </p:cNvPr>
          <p:cNvPicPr>
            <a:picLocks noChangeAspect="1"/>
          </p:cNvPicPr>
          <p:nvPr/>
        </p:nvPicPr>
        <p:blipFill>
          <a:blip r:embed="rId5"/>
          <a:stretch>
            <a:fillRect/>
          </a:stretch>
        </p:blipFill>
        <p:spPr>
          <a:xfrm>
            <a:off x="622300" y="1905001"/>
            <a:ext cx="3368997" cy="3895071"/>
          </a:xfrm>
          <a:prstGeom prst="rect">
            <a:avLst/>
          </a:prstGeom>
        </p:spPr>
      </p:pic>
    </p:spTree>
    <p:extLst>
      <p:ext uri="{BB962C8B-B14F-4D97-AF65-F5344CB8AC3E}">
        <p14:creationId xmlns:p14="http://schemas.microsoft.com/office/powerpoint/2010/main" val="11231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44903D1-6AC5-4142-8891-79E44444E390}"/>
              </a:ext>
            </a:extLst>
          </p:cNvPr>
          <p:cNvSpPr txBox="1"/>
          <p:nvPr/>
        </p:nvSpPr>
        <p:spPr>
          <a:xfrm>
            <a:off x="2088892" y="908598"/>
            <a:ext cx="8427728" cy="5170646"/>
          </a:xfrm>
          <a:prstGeom prst="rect">
            <a:avLst/>
          </a:prstGeom>
          <a:noFill/>
        </p:spPr>
        <p:txBody>
          <a:bodyPr wrap="square" rtlCol="0">
            <a:spAutoFit/>
          </a:bodyPr>
          <a:lstStyle/>
          <a:p>
            <a:r>
              <a:rPr lang="en-US" sz="2200" dirty="0">
                <a:latin typeface="Consolas" panose="020B0609020204030204" pitchFamily="49" charset="0"/>
              </a:rPr>
              <a:t>[</a:t>
            </a:r>
          </a:p>
          <a:p>
            <a:r>
              <a:rPr lang="en-US" sz="2200" dirty="0">
                <a:latin typeface="Consolas" panose="020B0609020204030204" pitchFamily="49" charset="0"/>
              </a:rPr>
              <a:t>   {</a:t>
            </a:r>
          </a:p>
          <a:p>
            <a:r>
              <a:rPr lang="en-US" sz="2200" dirty="0">
                <a:latin typeface="Consolas" panose="020B0609020204030204" pitchFamily="49" charset="0"/>
              </a:rPr>
              <a:t>      "Id": "1",</a:t>
            </a:r>
          </a:p>
          <a:p>
            <a:r>
              <a:rPr lang="en-US" sz="2200" dirty="0">
                <a:latin typeface="Consolas" panose="020B0609020204030204" pitchFamily="49" charset="0"/>
              </a:rPr>
              <a:t>      "Name": "Red Eye Rye",</a:t>
            </a:r>
          </a:p>
          <a:p>
            <a:r>
              <a:rPr lang="en-US" sz="2200" dirty="0">
                <a:latin typeface="Consolas" panose="020B0609020204030204" pitchFamily="49" charset="0"/>
              </a:rPr>
              <a:t>      "Style": "Rye",</a:t>
            </a:r>
          </a:p>
          <a:p>
            <a:r>
              <a:rPr lang="en-US" sz="2200" dirty="0">
                <a:latin typeface="Consolas" panose="020B0609020204030204" pitchFamily="49" charset="0"/>
              </a:rPr>
              <a:t>      "Abv": "6.7%",</a:t>
            </a:r>
          </a:p>
          <a:p>
            <a:r>
              <a:rPr lang="en-US" sz="2200" dirty="0">
                <a:latin typeface="Consolas" panose="020B0609020204030204" pitchFamily="49" charset="0"/>
              </a:rPr>
              <a:t>      "</a:t>
            </a:r>
            <a:r>
              <a:rPr lang="en-US" sz="2200" dirty="0" err="1">
                <a:latin typeface="Consolas" panose="020B0609020204030204" pitchFamily="49" charset="0"/>
              </a:rPr>
              <a:t>BreweryId</a:t>
            </a:r>
            <a:r>
              <a:rPr lang="en-US" sz="2200" dirty="0">
                <a:latin typeface="Consolas" panose="020B0609020204030204" pitchFamily="49" charset="0"/>
              </a:rPr>
              <a:t>": "10003"</a:t>
            </a:r>
          </a:p>
          <a:p>
            <a:r>
              <a:rPr lang="en-US" sz="2200" dirty="0">
                <a:latin typeface="Consolas" panose="020B0609020204030204" pitchFamily="49" charset="0"/>
              </a:rPr>
              <a:t>   },</a:t>
            </a:r>
          </a:p>
          <a:p>
            <a:r>
              <a:rPr lang="en-US" sz="2200" dirty="0">
                <a:latin typeface="Consolas" panose="020B0609020204030204" pitchFamily="49" charset="0"/>
              </a:rPr>
              <a:t>   {</a:t>
            </a:r>
          </a:p>
          <a:p>
            <a:r>
              <a:rPr lang="en-US" sz="2200" dirty="0">
                <a:latin typeface="Consolas" panose="020B0609020204030204" pitchFamily="49" charset="0"/>
              </a:rPr>
              <a:t>      "Id": "2",</a:t>
            </a:r>
          </a:p>
          <a:p>
            <a:r>
              <a:rPr lang="en-US" sz="2200" dirty="0">
                <a:latin typeface="Consolas" panose="020B0609020204030204" pitchFamily="49" charset="0"/>
              </a:rPr>
              <a:t>      "Name": "Poetic Pestilence",</a:t>
            </a:r>
          </a:p>
          <a:p>
            <a:r>
              <a:rPr lang="en-US" sz="2200" dirty="0">
                <a:latin typeface="Consolas" panose="020B0609020204030204" pitchFamily="49" charset="0"/>
              </a:rPr>
              <a:t>      "Style": "India Pale Ale",</a:t>
            </a:r>
          </a:p>
          <a:p>
            <a:r>
              <a:rPr lang="en-US" sz="2200" dirty="0">
                <a:latin typeface="Consolas" panose="020B0609020204030204" pitchFamily="49" charset="0"/>
              </a:rPr>
              <a:t>      "Abv": "11%",</a:t>
            </a:r>
          </a:p>
          <a:p>
            <a:r>
              <a:rPr lang="en-US" sz="2200" dirty="0">
                <a:latin typeface="Consolas" panose="020B0609020204030204" pitchFamily="49" charset="0"/>
              </a:rPr>
              <a:t>      "</a:t>
            </a:r>
            <a:r>
              <a:rPr lang="en-US" sz="2200" dirty="0" err="1">
                <a:latin typeface="Consolas" panose="020B0609020204030204" pitchFamily="49" charset="0"/>
              </a:rPr>
              <a:t>BreweryId</a:t>
            </a:r>
            <a:r>
              <a:rPr lang="en-US" sz="2200" dirty="0">
                <a:latin typeface="Consolas" panose="020B0609020204030204" pitchFamily="49" charset="0"/>
              </a:rPr>
              <a:t>": "10004"</a:t>
            </a:r>
          </a:p>
          <a:p>
            <a:r>
              <a:rPr lang="en-US" sz="2200" dirty="0">
                <a:latin typeface="Consolas" panose="020B0609020204030204" pitchFamily="49" charset="0"/>
              </a:rPr>
              <a:t>   }, </a:t>
            </a:r>
            <a:r>
              <a:rPr lang="en-US" sz="2200" dirty="0"/>
              <a:t>…</a:t>
            </a:r>
          </a:p>
        </p:txBody>
      </p:sp>
    </p:spTree>
    <p:extLst>
      <p:ext uri="{BB962C8B-B14F-4D97-AF65-F5344CB8AC3E}">
        <p14:creationId xmlns:p14="http://schemas.microsoft.com/office/powerpoint/2010/main" val="15209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44903D1-6AC5-4142-8891-79E44444E390}"/>
              </a:ext>
            </a:extLst>
          </p:cNvPr>
          <p:cNvSpPr txBox="1"/>
          <p:nvPr/>
        </p:nvSpPr>
        <p:spPr>
          <a:xfrm>
            <a:off x="2088892" y="908598"/>
            <a:ext cx="8427728" cy="5170646"/>
          </a:xfrm>
          <a:prstGeom prst="rect">
            <a:avLst/>
          </a:prstGeom>
          <a:noFill/>
        </p:spPr>
        <p:txBody>
          <a:bodyPr wrap="square" rtlCol="0">
            <a:spAutoFit/>
          </a:bodyPr>
          <a:lstStyle/>
          <a:p>
            <a:r>
              <a:rPr lang="en-US" sz="2200" dirty="0">
                <a:latin typeface="Consolas" panose="020B0609020204030204" pitchFamily="49" charset="0"/>
              </a:rPr>
              <a:t>&lt;?xml version="1.0" encoding="ISO-8859-1"?&gt;</a:t>
            </a:r>
          </a:p>
          <a:p>
            <a:r>
              <a:rPr lang="en-US" sz="2200" dirty="0">
                <a:latin typeface="Consolas" panose="020B0609020204030204" pitchFamily="49" charset="0"/>
              </a:rPr>
              <a:t>&lt;root&gt;</a:t>
            </a:r>
          </a:p>
          <a:p>
            <a:r>
              <a:rPr lang="en-US" sz="2200" dirty="0">
                <a:latin typeface="Consolas" panose="020B0609020204030204" pitchFamily="49" charset="0"/>
              </a:rPr>
              <a:t>   &lt;beers&gt;</a:t>
            </a:r>
          </a:p>
          <a:p>
            <a:r>
              <a:rPr lang="en-US" sz="2200" dirty="0">
                <a:latin typeface="Consolas" panose="020B0609020204030204" pitchFamily="49" charset="0"/>
              </a:rPr>
              <a:t>      &lt;beer&gt;</a:t>
            </a:r>
          </a:p>
          <a:p>
            <a:r>
              <a:rPr lang="en-US" sz="2200" dirty="0">
                <a:latin typeface="Consolas" panose="020B0609020204030204" pitchFamily="49" charset="0"/>
              </a:rPr>
              <a:t>	    &lt;id&gt;1&lt;/id&gt;</a:t>
            </a:r>
          </a:p>
          <a:p>
            <a:r>
              <a:rPr lang="en-US" sz="2200" dirty="0">
                <a:latin typeface="Consolas" panose="020B0609020204030204" pitchFamily="49" charset="0"/>
              </a:rPr>
              <a:t>	    &lt;name&gt;Red Eye Rye&lt;/name&gt;</a:t>
            </a:r>
          </a:p>
          <a:p>
            <a:r>
              <a:rPr lang="en-US" sz="2200" dirty="0">
                <a:latin typeface="Consolas" panose="020B0609020204030204" pitchFamily="49" charset="0"/>
              </a:rPr>
              <a:t>	    &lt;style&gt;Rye&lt;/style&gt;</a:t>
            </a:r>
          </a:p>
          <a:p>
            <a:r>
              <a:rPr lang="en-US" sz="2200" dirty="0">
                <a:latin typeface="Consolas" panose="020B0609020204030204" pitchFamily="49" charset="0"/>
              </a:rPr>
              <a:t>	    &lt;abv&gt;6.7%&lt;/abv&gt;</a:t>
            </a:r>
          </a:p>
          <a:p>
            <a:r>
              <a:rPr lang="en-US" sz="2200" dirty="0">
                <a:latin typeface="Consolas" panose="020B0609020204030204" pitchFamily="49" charset="0"/>
              </a:rPr>
              <a:t>	    &lt;breweryId&gt;10003&lt;/breweryId&gt;</a:t>
            </a:r>
          </a:p>
          <a:p>
            <a:r>
              <a:rPr lang="en-US" sz="2200" dirty="0">
                <a:latin typeface="Consolas" panose="020B0609020204030204" pitchFamily="49" charset="0"/>
              </a:rPr>
              <a:t>	 &lt;/beer&gt;</a:t>
            </a:r>
          </a:p>
          <a:p>
            <a:r>
              <a:rPr lang="en-US" sz="2200" dirty="0">
                <a:latin typeface="Consolas" panose="020B0609020204030204" pitchFamily="49" charset="0"/>
              </a:rPr>
              <a:t>      &lt;beer&gt;</a:t>
            </a:r>
          </a:p>
          <a:p>
            <a:r>
              <a:rPr lang="en-US" sz="2200" dirty="0">
                <a:latin typeface="Consolas" panose="020B0609020204030204" pitchFamily="49" charset="0"/>
              </a:rPr>
              <a:t>         &lt;id&gt;2&lt;/id&gt;</a:t>
            </a:r>
          </a:p>
          <a:p>
            <a:r>
              <a:rPr lang="en-US" sz="2200" dirty="0">
                <a:latin typeface="Consolas" panose="020B0609020204030204" pitchFamily="49" charset="0"/>
              </a:rPr>
              <a:t>         &lt;name&gt;Poetic Pestilence&lt;/name&gt;</a:t>
            </a:r>
          </a:p>
          <a:p>
            <a:r>
              <a:rPr lang="en-US" sz="2200" dirty="0">
                <a:latin typeface="Consolas" panose="020B0609020204030204" pitchFamily="49" charset="0"/>
              </a:rPr>
              <a:t>         &lt;style&gt;India Pale Ale&lt;/style&gt;</a:t>
            </a:r>
          </a:p>
          <a:p>
            <a:r>
              <a:rPr lang="en-US" sz="2200" dirty="0">
                <a:latin typeface="Consolas" panose="020B0609020204030204" pitchFamily="49" charset="0"/>
              </a:rPr>
              <a:t>         &lt;abv&gt;11%&lt;/abv&gt; </a:t>
            </a:r>
            <a:r>
              <a:rPr lang="en-US" sz="2200" dirty="0"/>
              <a:t>…</a:t>
            </a:r>
          </a:p>
        </p:txBody>
      </p:sp>
    </p:spTree>
    <p:extLst>
      <p:ext uri="{BB962C8B-B14F-4D97-AF65-F5344CB8AC3E}">
        <p14:creationId xmlns:p14="http://schemas.microsoft.com/office/powerpoint/2010/main" val="2460581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D31CF6C-9B1D-FE47-9AAF-CA88015C26AA}"/>
              </a:ext>
            </a:extLst>
          </p:cNvPr>
          <p:cNvSpPr txBox="1"/>
          <p:nvPr/>
        </p:nvSpPr>
        <p:spPr>
          <a:xfrm>
            <a:off x="2088892" y="947057"/>
            <a:ext cx="8427728" cy="5170646"/>
          </a:xfrm>
          <a:prstGeom prst="rect">
            <a:avLst/>
          </a:prstGeom>
          <a:noFill/>
        </p:spPr>
        <p:txBody>
          <a:bodyPr wrap="square" rtlCol="0">
            <a:spAutoFit/>
          </a:bodyPr>
          <a:lstStyle/>
          <a:p>
            <a:r>
              <a:rPr lang="en-US" sz="2200" dirty="0">
                <a:latin typeface="Consolas" panose="020B0609020204030204" pitchFamily="49" charset="0"/>
              </a:rPr>
              <a:t>a:1:{</a:t>
            </a:r>
          </a:p>
          <a:p>
            <a:r>
              <a:rPr lang="en-US" sz="2200" dirty="0">
                <a:latin typeface="Consolas" panose="020B0609020204030204" pitchFamily="49" charset="0"/>
              </a:rPr>
              <a:t>   s:5:"beers";</a:t>
            </a:r>
          </a:p>
          <a:p>
            <a:r>
              <a:rPr lang="en-US" sz="2200" dirty="0">
                <a:latin typeface="Consolas" panose="020B0609020204030204" pitchFamily="49" charset="0"/>
              </a:rPr>
              <a:t>   a:50:{</a:t>
            </a:r>
          </a:p>
          <a:p>
            <a:r>
              <a:rPr lang="en-US" sz="2200" dirty="0">
                <a:latin typeface="Consolas" panose="020B0609020204030204" pitchFamily="49" charset="0"/>
              </a:rPr>
              <a:t>      i:0;      </a:t>
            </a:r>
          </a:p>
          <a:p>
            <a:r>
              <a:rPr lang="en-US" sz="2200" dirty="0">
                <a:latin typeface="Consolas" panose="020B0609020204030204" pitchFamily="49" charset="0"/>
              </a:rPr>
              <a:t>      a:5:{</a:t>
            </a:r>
          </a:p>
          <a:p>
            <a:r>
              <a:rPr lang="en-US" sz="2200" dirty="0">
                <a:latin typeface="Consolas" panose="020B0609020204030204" pitchFamily="49" charset="0"/>
              </a:rPr>
              <a:t>         s:2:"Id";</a:t>
            </a:r>
          </a:p>
          <a:p>
            <a:r>
              <a:rPr lang="en-US" sz="2200" dirty="0">
                <a:latin typeface="Consolas" panose="020B0609020204030204" pitchFamily="49" charset="0"/>
              </a:rPr>
              <a:t>         s:1:"1";</a:t>
            </a:r>
          </a:p>
          <a:p>
            <a:r>
              <a:rPr lang="en-US" sz="2200" dirty="0">
                <a:latin typeface="Consolas" panose="020B0609020204030204" pitchFamily="49" charset="0"/>
              </a:rPr>
              <a:t>         s:4:"Name";</a:t>
            </a:r>
          </a:p>
          <a:p>
            <a:r>
              <a:rPr lang="en-US" sz="2200" dirty="0">
                <a:latin typeface="Consolas" panose="020B0609020204030204" pitchFamily="49" charset="0"/>
              </a:rPr>
              <a:t>         s:11:"Red Eye Rye";</a:t>
            </a:r>
          </a:p>
          <a:p>
            <a:r>
              <a:rPr lang="en-US" sz="2200" dirty="0">
                <a:latin typeface="Consolas" panose="020B0609020204030204" pitchFamily="49" charset="0"/>
              </a:rPr>
              <a:t>         s:5:"Style";</a:t>
            </a:r>
          </a:p>
          <a:p>
            <a:r>
              <a:rPr lang="en-US" sz="2200" dirty="0">
                <a:latin typeface="Consolas" panose="020B0609020204030204" pitchFamily="49" charset="0"/>
              </a:rPr>
              <a:t>         s:3:"Rye";</a:t>
            </a:r>
          </a:p>
          <a:p>
            <a:r>
              <a:rPr lang="en-US" sz="2200" dirty="0">
                <a:latin typeface="Consolas" panose="020B0609020204030204" pitchFamily="49" charset="0"/>
              </a:rPr>
              <a:t>         s:3:"Abv";</a:t>
            </a:r>
          </a:p>
          <a:p>
            <a:r>
              <a:rPr lang="en-US" sz="2200" dirty="0">
                <a:latin typeface="Consolas" panose="020B0609020204030204" pitchFamily="49" charset="0"/>
              </a:rPr>
              <a:t>         s:4:"6.7%";</a:t>
            </a:r>
          </a:p>
          <a:p>
            <a:r>
              <a:rPr lang="en-US" sz="2200" dirty="0">
                <a:latin typeface="Consolas" panose="020B0609020204030204" pitchFamily="49" charset="0"/>
              </a:rPr>
              <a:t>         s:9:"BreweryId";</a:t>
            </a:r>
          </a:p>
          <a:p>
            <a:r>
              <a:rPr lang="en-US" sz="2200" dirty="0">
                <a:latin typeface="Consolas" panose="020B0609020204030204" pitchFamily="49" charset="0"/>
              </a:rPr>
              <a:t>         s:5:"10003"; </a:t>
            </a:r>
            <a:r>
              <a:rPr lang="en-US" sz="2200" dirty="0"/>
              <a:t>…</a:t>
            </a:r>
          </a:p>
        </p:txBody>
      </p:sp>
    </p:spTree>
    <p:extLst>
      <p:ext uri="{BB962C8B-B14F-4D97-AF65-F5344CB8AC3E}">
        <p14:creationId xmlns:p14="http://schemas.microsoft.com/office/powerpoint/2010/main" val="155516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A77CA03-D287-4618-996C-137A3573A830}"/>
              </a:ext>
            </a:extLst>
          </p:cNvPr>
          <p:cNvSpPr txBox="1"/>
          <p:nvPr/>
        </p:nvSpPr>
        <p:spPr>
          <a:xfrm>
            <a:off x="2027950" y="2083885"/>
            <a:ext cx="7965795" cy="3816429"/>
          </a:xfrm>
          <a:prstGeom prst="rect">
            <a:avLst/>
          </a:prstGeom>
          <a:noFill/>
        </p:spPr>
        <p:txBody>
          <a:bodyPr wrap="square" rtlCol="0">
            <a:spAutoFit/>
          </a:bodyPr>
          <a:lstStyle/>
          <a:p>
            <a:r>
              <a:rPr lang="en-US" sz="2200" dirty="0">
                <a:latin typeface="Consolas" panose="020B0609020204030204" pitchFamily="49" charset="0"/>
              </a:rPr>
              <a:t>[</a:t>
            </a:r>
          </a:p>
          <a:p>
            <a:r>
              <a:rPr lang="en-US" sz="2200" dirty="0">
                <a:latin typeface="Consolas" panose="020B0609020204030204" pitchFamily="49" charset="0"/>
              </a:rPr>
              <a:t>   {</a:t>
            </a:r>
          </a:p>
          <a:p>
            <a:r>
              <a:rPr lang="en-US" sz="2200" dirty="0">
                <a:latin typeface="Consolas" panose="020B0609020204030204" pitchFamily="49" charset="0"/>
              </a:rPr>
              <a:t>      "Id": "1",</a:t>
            </a:r>
          </a:p>
          <a:p>
            <a:r>
              <a:rPr lang="en-US" sz="2200" dirty="0">
                <a:latin typeface="Consolas" panose="020B0609020204030204" pitchFamily="49" charset="0"/>
              </a:rPr>
              <a:t>      "Name": "Red Eye Rye",</a:t>
            </a:r>
          </a:p>
          <a:p>
            <a:r>
              <a:rPr lang="en-US" sz="2200" dirty="0">
                <a:latin typeface="Consolas" panose="020B0609020204030204" pitchFamily="49" charset="0"/>
              </a:rPr>
              <a:t>      "Style": "Rye",</a:t>
            </a:r>
          </a:p>
          <a:p>
            <a:r>
              <a:rPr lang="en-US" sz="2200" dirty="0">
                <a:latin typeface="Consolas" panose="020B0609020204030204" pitchFamily="49" charset="0"/>
              </a:rPr>
              <a:t>      "Abv": "6.7%",</a:t>
            </a:r>
          </a:p>
          <a:p>
            <a:r>
              <a:rPr lang="en-US" sz="2200" dirty="0">
                <a:latin typeface="Consolas" panose="020B0609020204030204" pitchFamily="49" charset="0"/>
              </a:rPr>
              <a:t>      "BreweryId": "10003"</a:t>
            </a:r>
          </a:p>
          <a:p>
            <a:r>
              <a:rPr lang="en-US" sz="2200" dirty="0">
                <a:latin typeface="Consolas" panose="020B0609020204030204" pitchFamily="49" charset="0"/>
              </a:rPr>
              <a:t>   }, </a:t>
            </a:r>
          </a:p>
          <a:p>
            <a:r>
              <a:rPr lang="en-US" sz="2200" dirty="0">
                <a:latin typeface="Consolas" panose="020B0609020204030204" pitchFamily="49" charset="0"/>
              </a:rPr>
              <a:t>   {</a:t>
            </a:r>
          </a:p>
          <a:p>
            <a:r>
              <a:rPr lang="en-US" sz="2200" dirty="0">
                <a:latin typeface="Consolas" panose="020B0609020204030204" pitchFamily="49" charset="0"/>
              </a:rPr>
              <a:t>      "Id": "2",</a:t>
            </a:r>
          </a:p>
          <a:p>
            <a:r>
              <a:rPr lang="en-US" sz="2200" dirty="0">
                <a:latin typeface="Consolas" panose="020B0609020204030204" pitchFamily="49" charset="0"/>
              </a:rPr>
              <a:t>      "Name": "Poetic Pestilence",</a:t>
            </a:r>
            <a:r>
              <a:rPr lang="en-US" sz="2200" dirty="0"/>
              <a:t> …</a:t>
            </a:r>
          </a:p>
        </p:txBody>
      </p:sp>
      <p:sp>
        <p:nvSpPr>
          <p:cNvPr id="7" name="TextBox 6">
            <a:extLst>
              <a:ext uri="{FF2B5EF4-FFF2-40B4-BE49-F238E27FC236}">
                <a16:creationId xmlns:a16="http://schemas.microsoft.com/office/drawing/2014/main" id="{2F5024B8-1E7A-4459-8888-B67931A5087D}"/>
              </a:ext>
            </a:extLst>
          </p:cNvPr>
          <p:cNvSpPr txBox="1"/>
          <p:nvPr/>
        </p:nvSpPr>
        <p:spPr>
          <a:xfrm>
            <a:off x="4120969" y="1074003"/>
            <a:ext cx="5973607" cy="830997"/>
          </a:xfrm>
          <a:prstGeom prst="rect">
            <a:avLst/>
          </a:prstGeom>
          <a:noFill/>
        </p:spPr>
        <p:txBody>
          <a:bodyPr wrap="square" rtlCol="0">
            <a:spAutoFit/>
          </a:bodyPr>
          <a:lstStyle/>
          <a:p>
            <a:r>
              <a:rPr lang="en-US" sz="4800" dirty="0">
                <a:solidFill>
                  <a:srgbClr val="1C7DBB"/>
                </a:solidFill>
                <a:latin typeface="Rocket Sans" panose="020B0602020202020204" pitchFamily="34" charset="0"/>
                <a:ea typeface="Rocket Sans" panose="020B0602020202020204" pitchFamily="34" charset="0"/>
              </a:rPr>
              <a:t>format=json</a:t>
            </a:r>
          </a:p>
        </p:txBody>
      </p:sp>
    </p:spTree>
    <p:extLst>
      <p:ext uri="{BB962C8B-B14F-4D97-AF65-F5344CB8AC3E}">
        <p14:creationId xmlns:p14="http://schemas.microsoft.com/office/powerpoint/2010/main" val="1267306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D338B-4B56-4445-964B-0BD0462A72E4}"/>
              </a:ext>
            </a:extLst>
          </p:cNvPr>
          <p:cNvSpPr>
            <a:spLocks noGrp="1"/>
          </p:cNvSpPr>
          <p:nvPr>
            <p:ph type="title"/>
          </p:nvPr>
        </p:nvSpPr>
        <p:spPr>
          <a:xfrm>
            <a:off x="5695753" y="410221"/>
            <a:ext cx="6166679" cy="1325563"/>
          </a:xfrm>
        </p:spPr>
        <p:txBody>
          <a:bodyPr/>
          <a:lstStyle/>
          <a:p>
            <a:pPr algn="ctr"/>
            <a:r>
              <a:rPr lang="en-US" dirty="0"/>
              <a:t>if you want beer with SOAP…</a:t>
            </a:r>
          </a:p>
        </p:txBody>
      </p:sp>
      <p:pic>
        <p:nvPicPr>
          <p:cNvPr id="5" name="Picture 4">
            <a:extLst>
              <a:ext uri="{FF2B5EF4-FFF2-40B4-BE49-F238E27FC236}">
                <a16:creationId xmlns:a16="http://schemas.microsoft.com/office/drawing/2014/main" id="{BE35C167-5713-C248-9964-7031BD0D8F1B}"/>
              </a:ext>
            </a:extLst>
          </p:cNvPr>
          <p:cNvPicPr>
            <a:picLocks noChangeAspect="1"/>
          </p:cNvPicPr>
          <p:nvPr/>
        </p:nvPicPr>
        <p:blipFill>
          <a:blip r:embed="rId3"/>
          <a:stretch>
            <a:fillRect/>
          </a:stretch>
        </p:blipFill>
        <p:spPr>
          <a:xfrm>
            <a:off x="6528904" y="2371333"/>
            <a:ext cx="5109818" cy="3612325"/>
          </a:xfrm>
          <a:prstGeom prst="rect">
            <a:avLst/>
          </a:prstGeom>
        </p:spPr>
      </p:pic>
      <p:pic>
        <p:nvPicPr>
          <p:cNvPr id="7" name="Picture 6" descr="A close up of a logo&#10;&#10;Description automatically generated">
            <a:extLst>
              <a:ext uri="{FF2B5EF4-FFF2-40B4-BE49-F238E27FC236}">
                <a16:creationId xmlns:a16="http://schemas.microsoft.com/office/drawing/2014/main" id="{EE97F8F9-C69F-F543-B3FB-520046D96DDA}"/>
              </a:ext>
            </a:extLst>
          </p:cNvPr>
          <p:cNvPicPr>
            <a:picLocks noChangeAspect="1"/>
          </p:cNvPicPr>
          <p:nvPr/>
        </p:nvPicPr>
        <p:blipFill>
          <a:blip r:embed="rId4"/>
          <a:stretch>
            <a:fillRect/>
          </a:stretch>
        </p:blipFill>
        <p:spPr>
          <a:xfrm>
            <a:off x="585935" y="481376"/>
            <a:ext cx="5109818" cy="5491396"/>
          </a:xfrm>
          <a:prstGeom prst="rect">
            <a:avLst/>
          </a:prstGeom>
        </p:spPr>
      </p:pic>
      <p:sp>
        <p:nvSpPr>
          <p:cNvPr id="8" name="TextBox 7">
            <a:extLst>
              <a:ext uri="{FF2B5EF4-FFF2-40B4-BE49-F238E27FC236}">
                <a16:creationId xmlns:a16="http://schemas.microsoft.com/office/drawing/2014/main" id="{D56F3AA9-EA26-514C-BC3A-5A2CDDAF11FA}"/>
              </a:ext>
            </a:extLst>
          </p:cNvPr>
          <p:cNvSpPr txBox="1"/>
          <p:nvPr/>
        </p:nvSpPr>
        <p:spPr>
          <a:xfrm>
            <a:off x="1094567" y="1937657"/>
            <a:ext cx="4092554" cy="1015663"/>
          </a:xfrm>
          <a:prstGeom prst="rect">
            <a:avLst/>
          </a:prstGeom>
          <a:noFill/>
        </p:spPr>
        <p:txBody>
          <a:bodyPr wrap="square" rtlCol="0">
            <a:spAutoFit/>
          </a:bodyPr>
          <a:lstStyle/>
          <a:p>
            <a:pPr algn="ctr"/>
            <a:r>
              <a:rPr lang="en-US" sz="6000" dirty="0">
                <a:latin typeface="Rocket Sans" panose="020B0602020202020204" pitchFamily="34" charset="0"/>
                <a:ea typeface="Rocket Sans" panose="020B0602020202020204" pitchFamily="34" charset="0"/>
              </a:rPr>
              <a:t>request</a:t>
            </a:r>
          </a:p>
        </p:txBody>
      </p:sp>
      <p:sp>
        <p:nvSpPr>
          <p:cNvPr id="9" name="TextBox 8">
            <a:extLst>
              <a:ext uri="{FF2B5EF4-FFF2-40B4-BE49-F238E27FC236}">
                <a16:creationId xmlns:a16="http://schemas.microsoft.com/office/drawing/2014/main" id="{79FFCE92-55A2-3E44-B66E-2F416517FCE2}"/>
              </a:ext>
            </a:extLst>
          </p:cNvPr>
          <p:cNvSpPr txBox="1"/>
          <p:nvPr/>
        </p:nvSpPr>
        <p:spPr>
          <a:xfrm>
            <a:off x="7037536" y="4967995"/>
            <a:ext cx="4092554" cy="1015663"/>
          </a:xfrm>
          <a:prstGeom prst="rect">
            <a:avLst/>
          </a:prstGeom>
          <a:noFill/>
        </p:spPr>
        <p:txBody>
          <a:bodyPr wrap="square" rtlCol="0">
            <a:spAutoFit/>
          </a:bodyPr>
          <a:lstStyle/>
          <a:p>
            <a:pPr algn="ctr"/>
            <a:r>
              <a:rPr lang="en-US" sz="6000" dirty="0">
                <a:latin typeface="Rocket Sans" panose="020B0602020202020204" pitchFamily="34" charset="0"/>
                <a:ea typeface="Rocket Sans" panose="020B0602020202020204" pitchFamily="34" charset="0"/>
              </a:rPr>
              <a:t>response</a:t>
            </a:r>
          </a:p>
        </p:txBody>
      </p:sp>
    </p:spTree>
    <p:extLst>
      <p:ext uri="{BB962C8B-B14F-4D97-AF65-F5344CB8AC3E}">
        <p14:creationId xmlns:p14="http://schemas.microsoft.com/office/powerpoint/2010/main" val="3159655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99942DB-B3FD-C448-BA63-4A2BE93C088B}"/>
              </a:ext>
            </a:extLst>
          </p:cNvPr>
          <p:cNvSpPr txBox="1"/>
          <p:nvPr/>
        </p:nvSpPr>
        <p:spPr>
          <a:xfrm>
            <a:off x="1927119" y="957942"/>
            <a:ext cx="9886642" cy="4708981"/>
          </a:xfrm>
          <a:prstGeom prst="rect">
            <a:avLst/>
          </a:prstGeom>
          <a:noFill/>
        </p:spPr>
        <p:txBody>
          <a:bodyPr wrap="square" rtlCol="0">
            <a:spAutoFit/>
          </a:bodyPr>
          <a:lstStyle/>
          <a:p>
            <a:r>
              <a:rPr lang="en-US" sz="2000" dirty="0">
                <a:latin typeface="Consolas" panose="020B0609020204030204" pitchFamily="49" charset="0"/>
              </a:rPr>
              <a:t>&lt;soapenv:Envelope xmlns:soapenv="http://schemas.xmlsoap.o</a:t>
            </a:r>
          </a:p>
          <a:p>
            <a:r>
              <a:rPr lang="en-US" sz="2000" dirty="0">
                <a:latin typeface="Consolas" panose="020B0609020204030204" pitchFamily="49" charset="0"/>
              </a:rPr>
              <a:t>   &lt;soapenv:Header/&gt;</a:t>
            </a:r>
          </a:p>
          <a:p>
            <a:r>
              <a:rPr lang="en-US" sz="2000" dirty="0">
                <a:latin typeface="Consolas" panose="020B0609020204030204" pitchFamily="49" charset="0"/>
              </a:rPr>
              <a:t>   &lt;soapenv:Body&gt;</a:t>
            </a:r>
          </a:p>
          <a:p>
            <a:r>
              <a:rPr lang="en-US" sz="2000" dirty="0">
                <a:latin typeface="Consolas" panose="020B0609020204030204" pitchFamily="49" charset="0"/>
              </a:rPr>
              <a:t>      &lt;tem:GetAllBeers&gt;</a:t>
            </a:r>
          </a:p>
          <a:p>
            <a:r>
              <a:rPr lang="en-US" sz="2000" dirty="0">
                <a:latin typeface="Consolas" panose="020B0609020204030204" pitchFamily="49" charset="0"/>
              </a:rPr>
              <a:t>         &lt;tem:getAllBeersRequest&gt;</a:t>
            </a:r>
          </a:p>
          <a:p>
            <a:r>
              <a:rPr lang="en-US" sz="2000" dirty="0">
                <a:latin typeface="Consolas" panose="020B0609020204030204" pitchFamily="49" charset="0"/>
              </a:rPr>
              <a:t>            &lt;beer:BaseRequest&gt;</a:t>
            </a:r>
          </a:p>
          <a:p>
            <a:r>
              <a:rPr lang="en-US" sz="2000" dirty="0">
                <a:latin typeface="Consolas" panose="020B0609020204030204" pitchFamily="49" charset="0"/>
              </a:rPr>
              <a:t>               &lt;beer:APIKey&gt;ILoveBeer&lt;/beer:APIKey&gt;</a:t>
            </a:r>
          </a:p>
          <a:p>
            <a:r>
              <a:rPr lang="en-US" sz="2000" dirty="0">
                <a:latin typeface="Consolas" panose="020B0609020204030204" pitchFamily="49" charset="0"/>
              </a:rPr>
              <a:t>               &lt;beer:ClientCode&gt;TonyaZen&lt;/beer:ClientCode</a:t>
            </a:r>
          </a:p>
          <a:p>
            <a:r>
              <a:rPr lang="en-US" sz="2000" dirty="0">
                <a:latin typeface="Consolas" panose="020B0609020204030204" pitchFamily="49" charset="0"/>
              </a:rPr>
              <a:t>               &lt;beer:RequestId&gt;b9fa635a-6e0d-4de6-9431-ac</a:t>
            </a:r>
          </a:p>
          <a:p>
            <a:r>
              <a:rPr lang="en-US" sz="2000" dirty="0">
                <a:latin typeface="Consolas" panose="020B0609020204030204" pitchFamily="49" charset="0"/>
              </a:rPr>
              <a:t>               &lt;beer:Version&gt;1.02&lt;/beer:Version&gt;</a:t>
            </a:r>
          </a:p>
          <a:p>
            <a:r>
              <a:rPr lang="en-US" sz="2000" dirty="0">
                <a:latin typeface="Consolas" panose="020B0609020204030204" pitchFamily="49" charset="0"/>
              </a:rPr>
              <a:t>            &lt;/beer:BaseRequest&gt;    </a:t>
            </a:r>
          </a:p>
          <a:p>
            <a:r>
              <a:rPr lang="en-US" sz="2000" dirty="0">
                <a:latin typeface="Consolas" panose="020B0609020204030204" pitchFamily="49" charset="0"/>
              </a:rPr>
              <a:t>         &lt;/tem:getAllBeersRequest&gt;</a:t>
            </a:r>
          </a:p>
          <a:p>
            <a:r>
              <a:rPr lang="en-US" sz="2000" dirty="0">
                <a:latin typeface="Consolas" panose="020B0609020204030204" pitchFamily="49" charset="0"/>
              </a:rPr>
              <a:t>      &lt;/tem:GetAllBeers&gt;</a:t>
            </a:r>
          </a:p>
          <a:p>
            <a:r>
              <a:rPr lang="en-US" sz="2000" dirty="0">
                <a:latin typeface="Consolas" panose="020B0609020204030204" pitchFamily="49" charset="0"/>
              </a:rPr>
              <a:t>   &lt;/soapenv:Body&gt;</a:t>
            </a:r>
          </a:p>
          <a:p>
            <a:r>
              <a:rPr lang="en-US" sz="2000" dirty="0">
                <a:latin typeface="Consolas" panose="020B0609020204030204" pitchFamily="49" charset="0"/>
              </a:rPr>
              <a:t>&lt;/soapenv:Envelope&gt;</a:t>
            </a:r>
          </a:p>
        </p:txBody>
      </p:sp>
    </p:spTree>
    <p:extLst>
      <p:ext uri="{BB962C8B-B14F-4D97-AF65-F5344CB8AC3E}">
        <p14:creationId xmlns:p14="http://schemas.microsoft.com/office/powerpoint/2010/main" val="960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99942DB-B3FD-C448-BA63-4A2BE93C088B}"/>
              </a:ext>
            </a:extLst>
          </p:cNvPr>
          <p:cNvSpPr txBox="1"/>
          <p:nvPr/>
        </p:nvSpPr>
        <p:spPr>
          <a:xfrm>
            <a:off x="1927119" y="957942"/>
            <a:ext cx="9886642" cy="4708981"/>
          </a:xfrm>
          <a:prstGeom prst="rect">
            <a:avLst/>
          </a:prstGeom>
          <a:noFill/>
        </p:spPr>
        <p:txBody>
          <a:bodyPr wrap="square" rtlCol="0">
            <a:spAutoFit/>
          </a:bodyPr>
          <a:lstStyle/>
          <a:p>
            <a:r>
              <a:rPr lang="en-US" sz="2000" dirty="0">
                <a:latin typeface="Consolas" panose="020B0609020204030204" pitchFamily="49" charset="0"/>
              </a:rPr>
              <a:t>&lt;soapenv:Envelope xmlns:soapenv="http://schemas.xmlsoap.o</a:t>
            </a:r>
          </a:p>
          <a:p>
            <a:r>
              <a:rPr lang="en-US" sz="2000" dirty="0">
                <a:latin typeface="Consolas" panose="020B0609020204030204" pitchFamily="49" charset="0"/>
              </a:rPr>
              <a:t>   &lt;soapenv:Header/&gt;</a:t>
            </a:r>
          </a:p>
          <a:p>
            <a:r>
              <a:rPr lang="en-US" sz="2000" dirty="0">
                <a:latin typeface="Consolas" panose="020B0609020204030204" pitchFamily="49" charset="0"/>
              </a:rPr>
              <a:t>   &lt;soapenv:Body&gt;</a:t>
            </a:r>
          </a:p>
          <a:p>
            <a:r>
              <a:rPr lang="en-US" sz="2000" dirty="0">
                <a:latin typeface="Consolas" panose="020B0609020204030204" pitchFamily="49" charset="0"/>
              </a:rPr>
              <a:t>      &lt;tem:GetAllBeers&gt;</a:t>
            </a:r>
          </a:p>
          <a:p>
            <a:r>
              <a:rPr lang="en-US" sz="2000" dirty="0">
                <a:latin typeface="Consolas" panose="020B0609020204030204" pitchFamily="49" charset="0"/>
              </a:rPr>
              <a:t>         &lt;tem:getAllBeersRequest&gt;</a:t>
            </a:r>
          </a:p>
          <a:p>
            <a:r>
              <a:rPr lang="en-US" sz="2000" dirty="0">
                <a:latin typeface="Consolas" panose="020B0609020204030204" pitchFamily="49" charset="0"/>
              </a:rPr>
              <a:t>            &lt;beer:BaseRequest&gt;</a:t>
            </a:r>
          </a:p>
          <a:p>
            <a:r>
              <a:rPr lang="en-US" sz="2000" dirty="0">
                <a:latin typeface="Consolas" panose="020B0609020204030204" pitchFamily="49" charset="0"/>
              </a:rPr>
              <a:t>               &lt;beer:APIKey&gt;ILoveBeer&lt;/beer:APIKey&gt;</a:t>
            </a:r>
          </a:p>
          <a:p>
            <a:r>
              <a:rPr lang="en-US" sz="2000" dirty="0">
                <a:latin typeface="Consolas" panose="020B0609020204030204" pitchFamily="49" charset="0"/>
              </a:rPr>
              <a:t>               &lt;beer:ClientCode&gt;TonyaZen&lt;/beer:ClientCode</a:t>
            </a:r>
          </a:p>
          <a:p>
            <a:r>
              <a:rPr lang="en-US" sz="2000" dirty="0">
                <a:latin typeface="Consolas" panose="020B0609020204030204" pitchFamily="49" charset="0"/>
              </a:rPr>
              <a:t>               &lt;beer:RequestId&gt;b9fa635a-6e0d-4de6-9431-ac</a:t>
            </a:r>
          </a:p>
          <a:p>
            <a:r>
              <a:rPr lang="en-US" sz="2000" dirty="0">
                <a:latin typeface="Consolas" panose="020B0609020204030204" pitchFamily="49" charset="0"/>
              </a:rPr>
              <a:t>               &lt;beer:Version&gt;1.02&lt;/beer:Version&gt;</a:t>
            </a:r>
          </a:p>
          <a:p>
            <a:r>
              <a:rPr lang="en-US" sz="2000" dirty="0">
                <a:latin typeface="Consolas" panose="020B0609020204030204" pitchFamily="49" charset="0"/>
              </a:rPr>
              <a:t>            &lt;/beer:BaseRequest&gt;    </a:t>
            </a:r>
          </a:p>
          <a:p>
            <a:r>
              <a:rPr lang="en-US" sz="2000" dirty="0">
                <a:latin typeface="Consolas" panose="020B0609020204030204" pitchFamily="49" charset="0"/>
              </a:rPr>
              <a:t>         &lt;/tem:getAllBeersRequest&gt;</a:t>
            </a:r>
          </a:p>
          <a:p>
            <a:r>
              <a:rPr lang="en-US" sz="2000" dirty="0">
                <a:latin typeface="Consolas" panose="020B0609020204030204" pitchFamily="49" charset="0"/>
              </a:rPr>
              <a:t>      &lt;/tem:GetAllBeers&gt;</a:t>
            </a:r>
          </a:p>
          <a:p>
            <a:r>
              <a:rPr lang="en-US" sz="2000" dirty="0">
                <a:latin typeface="Consolas" panose="020B0609020204030204" pitchFamily="49" charset="0"/>
              </a:rPr>
              <a:t>   &lt;/soapenv:Body&gt;</a:t>
            </a:r>
          </a:p>
          <a:p>
            <a:r>
              <a:rPr lang="en-US" sz="2000" dirty="0">
                <a:latin typeface="Consolas" panose="020B0609020204030204" pitchFamily="49" charset="0"/>
              </a:rPr>
              <a:t>&lt;/soapenv:Envelope&gt;</a:t>
            </a:r>
          </a:p>
        </p:txBody>
      </p:sp>
      <p:sp>
        <p:nvSpPr>
          <p:cNvPr id="5" name="Rectangle 4">
            <a:extLst>
              <a:ext uri="{FF2B5EF4-FFF2-40B4-BE49-F238E27FC236}">
                <a16:creationId xmlns:a16="http://schemas.microsoft.com/office/drawing/2014/main" id="{FA0DDC9F-541A-4FDF-B153-E4C58B2C80C5}"/>
              </a:ext>
            </a:extLst>
          </p:cNvPr>
          <p:cNvSpPr/>
          <p:nvPr/>
        </p:nvSpPr>
        <p:spPr>
          <a:xfrm>
            <a:off x="1927119" y="810879"/>
            <a:ext cx="8353014" cy="5366084"/>
          </a:xfrm>
          <a:prstGeom prst="rect">
            <a:avLst/>
          </a:prstGeom>
          <a:solidFill>
            <a:schemeClr val="bg2">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4">
            <a:extLst>
              <a:ext uri="{FF2B5EF4-FFF2-40B4-BE49-F238E27FC236}">
                <a16:creationId xmlns:a16="http://schemas.microsoft.com/office/drawing/2014/main" id="{AD346EEA-C85E-4068-B8E6-41063DEBD3EB}"/>
              </a:ext>
            </a:extLst>
          </p:cNvPr>
          <p:cNvSpPr/>
          <p:nvPr/>
        </p:nvSpPr>
        <p:spPr>
          <a:xfrm>
            <a:off x="4032218" y="2743199"/>
            <a:ext cx="6135038" cy="13715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10">
            <a:extLst>
              <a:ext uri="{FF2B5EF4-FFF2-40B4-BE49-F238E27FC236}">
                <a16:creationId xmlns:a16="http://schemas.microsoft.com/office/drawing/2014/main" id="{D944A62B-552B-4EC2-A1F7-C8738AE2F807}"/>
              </a:ext>
            </a:extLst>
          </p:cNvPr>
          <p:cNvSpPr/>
          <p:nvPr/>
        </p:nvSpPr>
        <p:spPr>
          <a:xfrm>
            <a:off x="4023360" y="2761488"/>
            <a:ext cx="6135038" cy="13715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&lt;beer:APIKey&gt;ILoveBeer&lt;/beer:APIKey&gt;</a:t>
            </a:r>
          </a:p>
          <a:p>
            <a:r>
              <a:rPr lang="en-US" sz="2000" dirty="0">
                <a:solidFill>
                  <a:schemeClr val="tx1"/>
                </a:solidFill>
                <a:latin typeface="Consolas" panose="020B0609020204030204" pitchFamily="49" charset="0"/>
              </a:rPr>
              <a:t>&lt;beer:ClientCode&gt;TonyaZen&lt;/beer:ClientCode</a:t>
            </a:r>
          </a:p>
          <a:p>
            <a:r>
              <a:rPr lang="en-US" sz="2000" dirty="0">
                <a:solidFill>
                  <a:schemeClr val="tx1"/>
                </a:solidFill>
                <a:latin typeface="Consolas" panose="020B0609020204030204" pitchFamily="49" charset="0"/>
              </a:rPr>
              <a:t>&lt;beer:RequestId&gt;b9fa635a-6e0d-4de6-9431-ac</a:t>
            </a:r>
          </a:p>
          <a:p>
            <a:r>
              <a:rPr lang="en-US" sz="2000" dirty="0">
                <a:solidFill>
                  <a:schemeClr val="tx1"/>
                </a:solidFill>
                <a:latin typeface="Consolas" panose="020B0609020204030204" pitchFamily="49" charset="0"/>
              </a:rPr>
              <a:t>&lt;beer:Version&gt;1.02&lt;/beer:Version&gt;</a:t>
            </a:r>
          </a:p>
        </p:txBody>
      </p:sp>
    </p:spTree>
    <p:extLst>
      <p:ext uri="{BB962C8B-B14F-4D97-AF65-F5344CB8AC3E}">
        <p14:creationId xmlns:p14="http://schemas.microsoft.com/office/powerpoint/2010/main" val="2183448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39BAC26-2C10-254F-973C-917C8575CFCC}"/>
              </a:ext>
            </a:extLst>
          </p:cNvPr>
          <p:cNvSpPr txBox="1"/>
          <p:nvPr/>
        </p:nvSpPr>
        <p:spPr>
          <a:xfrm>
            <a:off x="1927119" y="968828"/>
            <a:ext cx="9886642" cy="5016758"/>
          </a:xfrm>
          <a:prstGeom prst="rect">
            <a:avLst/>
          </a:prstGeom>
          <a:noFill/>
        </p:spPr>
        <p:txBody>
          <a:bodyPr wrap="square" rtlCol="0">
            <a:spAutoFit/>
          </a:bodyPr>
          <a:lstStyle/>
          <a:p>
            <a:r>
              <a:rPr lang="en-US" sz="2000" dirty="0">
                <a:latin typeface="Consolas" panose="020B0609020204030204" pitchFamily="49" charset="0"/>
              </a:rPr>
              <a:t>&lt;s:Envelope xmlns:s="http://schemas.xmlsoap.org/soap/enve</a:t>
            </a:r>
          </a:p>
          <a:p>
            <a:r>
              <a:rPr lang="en-US" sz="2000" dirty="0">
                <a:latin typeface="Consolas" panose="020B0609020204030204" pitchFamily="49" charset="0"/>
              </a:rPr>
              <a:t>   &lt;s:Body&gt;</a:t>
            </a:r>
          </a:p>
          <a:p>
            <a:r>
              <a:rPr lang="en-US" sz="2000" dirty="0">
                <a:latin typeface="Consolas" panose="020B0609020204030204" pitchFamily="49" charset="0"/>
              </a:rPr>
              <a:t>      &lt;GetAllBeersResponse xmlns="http://beerexample.com/</a:t>
            </a:r>
          </a:p>
          <a:p>
            <a:r>
              <a:rPr lang="en-US" sz="2000" dirty="0">
                <a:latin typeface="Consolas" panose="020B0609020204030204" pitchFamily="49" charset="0"/>
              </a:rPr>
              <a:t>         &lt;GetAllBeersResult xmlns:a="http://schemas.datac</a:t>
            </a:r>
          </a:p>
          <a:p>
            <a:r>
              <a:rPr lang="en-US" sz="2000" dirty="0">
                <a:latin typeface="Consolas" panose="020B0609020204030204" pitchFamily="49" charset="0"/>
              </a:rPr>
              <a:t>            &lt;a:BaseResponse&gt;</a:t>
            </a:r>
          </a:p>
          <a:p>
            <a:r>
              <a:rPr lang="en-US" sz="2000" dirty="0">
                <a:latin typeface="Consolas" panose="020B0609020204030204" pitchFamily="49" charset="0"/>
              </a:rPr>
              <a:t>               &lt;a:DisplayErrorMessage </a:t>
            </a:r>
            <a:r>
              <a:rPr lang="en-US" sz="2000" dirty="0" err="1">
                <a:latin typeface="Consolas" panose="020B0609020204030204" pitchFamily="49" charset="0"/>
              </a:rPr>
              <a:t>i:nil</a:t>
            </a:r>
            <a:r>
              <a:rPr lang="en-US" sz="2000" dirty="0">
                <a:latin typeface="Consolas" panose="020B0609020204030204" pitchFamily="49" charset="0"/>
              </a:rPr>
              <a:t>="true"/&gt;</a:t>
            </a:r>
          </a:p>
          <a:p>
            <a:r>
              <a:rPr lang="en-US" sz="2000" dirty="0">
                <a:latin typeface="Consolas" panose="020B0609020204030204" pitchFamily="49" charset="0"/>
              </a:rPr>
              <a:t>               &lt;</a:t>
            </a:r>
            <a:r>
              <a:rPr lang="en-US" sz="2000" dirty="0" err="1">
                <a:latin typeface="Consolas" panose="020B0609020204030204" pitchFamily="49" charset="0"/>
              </a:rPr>
              <a:t>a:RequestId</a:t>
            </a:r>
            <a:r>
              <a:rPr lang="en-US" sz="2000" dirty="0">
                <a:latin typeface="Consolas" panose="020B0609020204030204" pitchFamily="49" charset="0"/>
              </a:rPr>
              <a:t>&gt;b9fa635a-6e0d-4de6-9431-acee1</a:t>
            </a:r>
          </a:p>
          <a:p>
            <a:r>
              <a:rPr lang="en-US" sz="2000" dirty="0">
                <a:latin typeface="Consolas" panose="020B0609020204030204" pitchFamily="49" charset="0"/>
              </a:rPr>
              <a:t>               &lt;</a:t>
            </a:r>
            <a:r>
              <a:rPr lang="en-US" sz="2000" dirty="0" err="1">
                <a:latin typeface="Consolas" panose="020B0609020204030204" pitchFamily="49" charset="0"/>
              </a:rPr>
              <a:t>a:RequestTimeStamp</a:t>
            </a:r>
            <a:r>
              <a:rPr lang="en-US" sz="2000" dirty="0">
                <a:latin typeface="Consolas" panose="020B0609020204030204" pitchFamily="49" charset="0"/>
              </a:rPr>
              <a:t>&gt;2019-02-14T21:01:19.15</a:t>
            </a:r>
          </a:p>
          <a:p>
            <a:r>
              <a:rPr lang="en-US" sz="2000" dirty="0">
                <a:latin typeface="Consolas" panose="020B0609020204030204" pitchFamily="49" charset="0"/>
              </a:rPr>
              <a:t>               &lt;</a:t>
            </a:r>
            <a:r>
              <a:rPr lang="en-US" sz="2000" dirty="0" err="1">
                <a:latin typeface="Consolas" panose="020B0609020204030204" pitchFamily="49" charset="0"/>
              </a:rPr>
              <a:t>a:ResponseStatus</a:t>
            </a:r>
            <a:r>
              <a:rPr lang="en-US" sz="2000" dirty="0">
                <a:latin typeface="Consolas" panose="020B0609020204030204" pitchFamily="49" charset="0"/>
              </a:rPr>
              <a:t>&gt;Success&lt;/</a:t>
            </a:r>
            <a:r>
              <a:rPr lang="en-US" sz="2000" dirty="0" err="1">
                <a:latin typeface="Consolas" panose="020B0609020204030204" pitchFamily="49" charset="0"/>
              </a:rPr>
              <a:t>a:ResponseStatu</a:t>
            </a:r>
            <a:endParaRPr lang="en-US" sz="2000" dirty="0">
              <a:latin typeface="Consolas" panose="020B0609020204030204" pitchFamily="49" charset="0"/>
            </a:endParaRPr>
          </a:p>
          <a:p>
            <a:r>
              <a:rPr lang="en-US" sz="2000" dirty="0">
                <a:latin typeface="Consolas" panose="020B0609020204030204" pitchFamily="49" charset="0"/>
              </a:rPr>
              <a:t>               &lt;</a:t>
            </a:r>
            <a:r>
              <a:rPr lang="en-US" sz="2000" dirty="0" err="1">
                <a:latin typeface="Consolas" panose="020B0609020204030204" pitchFamily="49" charset="0"/>
              </a:rPr>
              <a:t>a:TechnicalErrorMessage</a:t>
            </a:r>
            <a:r>
              <a:rPr lang="en-US" sz="2000" dirty="0">
                <a:latin typeface="Consolas" panose="020B0609020204030204" pitchFamily="49" charset="0"/>
              </a:rPr>
              <a:t> </a:t>
            </a:r>
            <a:r>
              <a:rPr lang="en-US" sz="2000" dirty="0" err="1">
                <a:latin typeface="Consolas" panose="020B0609020204030204" pitchFamily="49" charset="0"/>
              </a:rPr>
              <a:t>i:nil</a:t>
            </a:r>
            <a:r>
              <a:rPr lang="en-US" sz="2000" dirty="0">
                <a:latin typeface="Consolas" panose="020B0609020204030204" pitchFamily="49" charset="0"/>
              </a:rPr>
              <a:t>="true"/&gt;</a:t>
            </a:r>
          </a:p>
          <a:p>
            <a:r>
              <a:rPr lang="en-US" sz="2000" dirty="0">
                <a:latin typeface="Consolas" panose="020B0609020204030204" pitchFamily="49" charset="0"/>
              </a:rPr>
              <a:t>            &lt;/</a:t>
            </a:r>
            <a:r>
              <a:rPr lang="en-US" sz="2000" dirty="0" err="1">
                <a:latin typeface="Consolas" panose="020B0609020204030204" pitchFamily="49" charset="0"/>
              </a:rPr>
              <a:t>a:BaseResponse</a:t>
            </a:r>
            <a:r>
              <a:rPr lang="en-US" sz="2000" dirty="0">
                <a:latin typeface="Consolas" panose="020B0609020204030204" pitchFamily="49" charset="0"/>
              </a:rPr>
              <a:t>&gt;</a:t>
            </a:r>
          </a:p>
          <a:p>
            <a:r>
              <a:rPr lang="en-US" sz="2000" dirty="0">
                <a:latin typeface="Consolas" panose="020B0609020204030204" pitchFamily="49" charset="0"/>
              </a:rPr>
              <a:t>            &lt;</a:t>
            </a:r>
            <a:r>
              <a:rPr lang="en-US" sz="2000" dirty="0" err="1">
                <a:latin typeface="Consolas" panose="020B0609020204030204" pitchFamily="49" charset="0"/>
              </a:rPr>
              <a:t>a:Beers</a:t>
            </a:r>
            <a:r>
              <a:rPr lang="en-US" sz="2000" dirty="0">
                <a:latin typeface="Consolas" panose="020B0609020204030204" pitchFamily="49" charset="0"/>
              </a:rPr>
              <a:t> </a:t>
            </a:r>
            <a:r>
              <a:rPr lang="en-US" sz="2000" dirty="0" err="1">
                <a:latin typeface="Consolas" panose="020B0609020204030204" pitchFamily="49" charset="0"/>
              </a:rPr>
              <a:t>xmlns:b</a:t>
            </a:r>
            <a:r>
              <a:rPr lang="en-US" sz="2000" dirty="0">
                <a:latin typeface="Consolas" panose="020B0609020204030204" pitchFamily="49" charset="0"/>
              </a:rPr>
              <a:t>="http://</a:t>
            </a:r>
            <a:r>
              <a:rPr lang="en-US" sz="2000" dirty="0" err="1">
                <a:latin typeface="Consolas" panose="020B0609020204030204" pitchFamily="49" charset="0"/>
              </a:rPr>
              <a:t>schemas.datacontract</a:t>
            </a:r>
            <a:endParaRPr lang="en-US" sz="2000" dirty="0">
              <a:latin typeface="Consolas" panose="020B0609020204030204" pitchFamily="49" charset="0"/>
            </a:endParaRPr>
          </a:p>
          <a:p>
            <a:r>
              <a:rPr lang="en-US" sz="2000" dirty="0">
                <a:latin typeface="Consolas" panose="020B0609020204030204" pitchFamily="49" charset="0"/>
              </a:rPr>
              <a:t>               &lt;</a:t>
            </a:r>
            <a:r>
              <a:rPr lang="en-US" sz="2000" dirty="0" err="1">
                <a:latin typeface="Consolas" panose="020B0609020204030204" pitchFamily="49" charset="0"/>
              </a:rPr>
              <a:t>b:Beer</a:t>
            </a:r>
            <a:r>
              <a:rPr lang="en-US" sz="2000" dirty="0">
                <a:latin typeface="Consolas" panose="020B0609020204030204" pitchFamily="49" charset="0"/>
              </a:rPr>
              <a:t>&gt;</a:t>
            </a:r>
          </a:p>
          <a:p>
            <a:r>
              <a:rPr lang="en-US" sz="2000" dirty="0">
                <a:latin typeface="Consolas" panose="020B0609020204030204" pitchFamily="49" charset="0"/>
              </a:rPr>
              <a:t>                  &lt;</a:t>
            </a:r>
            <a:r>
              <a:rPr lang="en-US" sz="2000" dirty="0" err="1">
                <a:latin typeface="Consolas" panose="020B0609020204030204" pitchFamily="49" charset="0"/>
              </a:rPr>
              <a:t>b:Abv</a:t>
            </a:r>
            <a:r>
              <a:rPr lang="en-US" sz="2000" dirty="0">
                <a:latin typeface="Consolas" panose="020B0609020204030204" pitchFamily="49" charset="0"/>
              </a:rPr>
              <a:t>&gt;6.6%&lt;/</a:t>
            </a:r>
            <a:r>
              <a:rPr lang="en-US" sz="2000" dirty="0" err="1">
                <a:latin typeface="Consolas" panose="020B0609020204030204" pitchFamily="49" charset="0"/>
              </a:rPr>
              <a:t>b:Abv</a:t>
            </a:r>
            <a:r>
              <a:rPr lang="en-US" sz="2000" dirty="0">
                <a:latin typeface="Consolas" panose="020B0609020204030204" pitchFamily="49" charset="0"/>
              </a:rPr>
              <a:t>&gt;</a:t>
            </a:r>
          </a:p>
          <a:p>
            <a:r>
              <a:rPr lang="en-US" sz="2000" dirty="0">
                <a:latin typeface="Consolas" panose="020B0609020204030204" pitchFamily="49" charset="0"/>
              </a:rPr>
              <a:t>                  &lt;</a:t>
            </a:r>
            <a:r>
              <a:rPr lang="en-US" sz="2000" dirty="0" err="1">
                <a:latin typeface="Consolas" panose="020B0609020204030204" pitchFamily="49" charset="0"/>
              </a:rPr>
              <a:t>b:Brewery</a:t>
            </a:r>
            <a:r>
              <a:rPr lang="en-US" sz="2000" dirty="0">
                <a:latin typeface="Consolas" panose="020B0609020204030204" pitchFamily="49" charset="0"/>
              </a:rPr>
              <a:t>&gt;Founder's Brewing Co.&lt;/</a:t>
            </a:r>
            <a:r>
              <a:rPr lang="en-US" sz="2000" dirty="0" err="1">
                <a:latin typeface="Consolas" panose="020B0609020204030204" pitchFamily="49" charset="0"/>
              </a:rPr>
              <a:t>b:B</a:t>
            </a:r>
            <a:endParaRPr lang="en-US" sz="2000" dirty="0">
              <a:latin typeface="Consolas" panose="020B0609020204030204" pitchFamily="49" charset="0"/>
            </a:endParaRPr>
          </a:p>
          <a:p>
            <a:r>
              <a:rPr lang="en-US" sz="2000" dirty="0">
                <a:latin typeface="Consolas" panose="020B0609020204030204" pitchFamily="49" charset="0"/>
              </a:rPr>
              <a:t>                  </a:t>
            </a:r>
            <a:r>
              <a:rPr lang="en-US" sz="2000" dirty="0"/>
              <a:t>…</a:t>
            </a:r>
          </a:p>
        </p:txBody>
      </p:sp>
    </p:spTree>
    <p:extLst>
      <p:ext uri="{BB962C8B-B14F-4D97-AF65-F5344CB8AC3E}">
        <p14:creationId xmlns:p14="http://schemas.microsoft.com/office/powerpoint/2010/main" val="3980001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C1BD4582-1881-9C44-81B9-544D63ABF6AD}"/>
              </a:ext>
            </a:extLst>
          </p:cNvPr>
          <p:cNvPicPr>
            <a:picLocks noChangeAspect="1"/>
          </p:cNvPicPr>
          <p:nvPr/>
        </p:nvPicPr>
        <p:blipFill>
          <a:blip r:embed="rId3"/>
          <a:stretch>
            <a:fillRect/>
          </a:stretch>
        </p:blipFill>
        <p:spPr>
          <a:xfrm>
            <a:off x="392006" y="1533136"/>
            <a:ext cx="3989494" cy="3785652"/>
          </a:xfrm>
          <a:prstGeom prst="rect">
            <a:avLst/>
          </a:prstGeom>
        </p:spPr>
      </p:pic>
      <p:sp>
        <p:nvSpPr>
          <p:cNvPr id="5" name="TextBox 4">
            <a:extLst>
              <a:ext uri="{FF2B5EF4-FFF2-40B4-BE49-F238E27FC236}">
                <a16:creationId xmlns:a16="http://schemas.microsoft.com/office/drawing/2014/main" id="{E2274DDA-BC95-7744-904B-EE9ADD054055}"/>
              </a:ext>
            </a:extLst>
          </p:cNvPr>
          <p:cNvSpPr txBox="1"/>
          <p:nvPr/>
        </p:nvSpPr>
        <p:spPr>
          <a:xfrm>
            <a:off x="4288972" y="2560388"/>
            <a:ext cx="7903028" cy="1569660"/>
          </a:xfrm>
          <a:prstGeom prst="rect">
            <a:avLst/>
          </a:prstGeom>
          <a:noFill/>
        </p:spPr>
        <p:txBody>
          <a:bodyPr wrap="square" rtlCol="0">
            <a:spAutoFit/>
          </a:bodyPr>
          <a:lstStyle/>
          <a:p>
            <a:pPr algn="ctr"/>
            <a:r>
              <a:rPr lang="en-US" sz="9600">
                <a:solidFill>
                  <a:schemeClr val="bg1"/>
                </a:solidFill>
                <a:latin typeface="Rocket Sans" panose="020B0602020202020204" pitchFamily="34" charset="0"/>
                <a:ea typeface="Rocket Sans" panose="020B0602020202020204" pitchFamily="34" charset="0"/>
              </a:rPr>
              <a:t>components</a:t>
            </a:r>
          </a:p>
        </p:txBody>
      </p:sp>
    </p:spTree>
    <p:extLst>
      <p:ext uri="{BB962C8B-B14F-4D97-AF65-F5344CB8AC3E}">
        <p14:creationId xmlns:p14="http://schemas.microsoft.com/office/powerpoint/2010/main" val="156913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90996-3CFF-4A0F-83D2-4DCE482F8C1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35485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C1BD4582-1881-9C44-81B9-544D63ABF6AD}"/>
              </a:ext>
            </a:extLst>
          </p:cNvPr>
          <p:cNvPicPr>
            <a:picLocks noChangeAspect="1"/>
          </p:cNvPicPr>
          <p:nvPr/>
        </p:nvPicPr>
        <p:blipFill>
          <a:blip r:embed="rId3"/>
          <a:stretch>
            <a:fillRect/>
          </a:stretch>
        </p:blipFill>
        <p:spPr>
          <a:xfrm>
            <a:off x="392006" y="1533136"/>
            <a:ext cx="3989494" cy="3785652"/>
          </a:xfrm>
          <a:prstGeom prst="rect">
            <a:avLst/>
          </a:prstGeom>
        </p:spPr>
      </p:pic>
      <p:sp>
        <p:nvSpPr>
          <p:cNvPr id="5" name="TextBox 4">
            <a:extLst>
              <a:ext uri="{FF2B5EF4-FFF2-40B4-BE49-F238E27FC236}">
                <a16:creationId xmlns:a16="http://schemas.microsoft.com/office/drawing/2014/main" id="{E2274DDA-BC95-7744-904B-EE9ADD054055}"/>
              </a:ext>
            </a:extLst>
          </p:cNvPr>
          <p:cNvSpPr txBox="1"/>
          <p:nvPr/>
        </p:nvSpPr>
        <p:spPr>
          <a:xfrm>
            <a:off x="-122582" y="4527575"/>
            <a:ext cx="5674296" cy="646331"/>
          </a:xfrm>
          <a:prstGeom prst="rect">
            <a:avLst/>
          </a:prstGeom>
          <a:noFill/>
        </p:spPr>
        <p:txBody>
          <a:bodyPr wrap="square" rtlCol="0">
            <a:spAutoFit/>
          </a:bodyPr>
          <a:lstStyle/>
          <a:p>
            <a:pPr algn="ctr"/>
            <a:r>
              <a:rPr lang="en-US" sz="3600">
                <a:solidFill>
                  <a:srgbClr val="363B54"/>
                </a:solidFill>
                <a:latin typeface="Rocket Sans" panose="020B0602020202020204" pitchFamily="34" charset="0"/>
                <a:ea typeface="Rocket Sans" panose="020B0602020202020204" pitchFamily="34" charset="0"/>
              </a:rPr>
              <a:t>components</a:t>
            </a:r>
          </a:p>
        </p:txBody>
      </p:sp>
      <p:pic>
        <p:nvPicPr>
          <p:cNvPr id="6" name="Picture 5">
            <a:extLst>
              <a:ext uri="{FF2B5EF4-FFF2-40B4-BE49-F238E27FC236}">
                <a16:creationId xmlns:a16="http://schemas.microsoft.com/office/drawing/2014/main" id="{84514DB1-8551-BC46-8660-0D7B1842AA20}"/>
              </a:ext>
            </a:extLst>
          </p:cNvPr>
          <p:cNvPicPr>
            <a:picLocks noChangeAspect="1"/>
          </p:cNvPicPr>
          <p:nvPr/>
        </p:nvPicPr>
        <p:blipFill>
          <a:blip r:embed="rId4"/>
          <a:stretch>
            <a:fillRect/>
          </a:stretch>
        </p:blipFill>
        <p:spPr>
          <a:xfrm>
            <a:off x="6061361" y="589745"/>
            <a:ext cx="2875722" cy="2662844"/>
          </a:xfrm>
          <a:prstGeom prst="rect">
            <a:avLst/>
          </a:prstGeom>
        </p:spPr>
      </p:pic>
      <p:pic>
        <p:nvPicPr>
          <p:cNvPr id="7" name="Picture 6">
            <a:extLst>
              <a:ext uri="{FF2B5EF4-FFF2-40B4-BE49-F238E27FC236}">
                <a16:creationId xmlns:a16="http://schemas.microsoft.com/office/drawing/2014/main" id="{EB0021FF-18C6-DF47-8EBC-A5B57FC59073}"/>
              </a:ext>
            </a:extLst>
          </p:cNvPr>
          <p:cNvPicPr>
            <a:picLocks noChangeAspect="1"/>
          </p:cNvPicPr>
          <p:nvPr/>
        </p:nvPicPr>
        <p:blipFill>
          <a:blip r:embed="rId4"/>
          <a:stretch>
            <a:fillRect/>
          </a:stretch>
        </p:blipFill>
        <p:spPr>
          <a:xfrm>
            <a:off x="8555935" y="2187896"/>
            <a:ext cx="2875722" cy="2662844"/>
          </a:xfrm>
          <a:prstGeom prst="rect">
            <a:avLst/>
          </a:prstGeom>
        </p:spPr>
      </p:pic>
      <p:pic>
        <p:nvPicPr>
          <p:cNvPr id="8" name="Picture 7">
            <a:extLst>
              <a:ext uri="{FF2B5EF4-FFF2-40B4-BE49-F238E27FC236}">
                <a16:creationId xmlns:a16="http://schemas.microsoft.com/office/drawing/2014/main" id="{51B190DA-82B2-B24F-8056-D03DB8517358}"/>
              </a:ext>
            </a:extLst>
          </p:cNvPr>
          <p:cNvPicPr>
            <a:picLocks noChangeAspect="1"/>
          </p:cNvPicPr>
          <p:nvPr/>
        </p:nvPicPr>
        <p:blipFill>
          <a:blip r:embed="rId4"/>
          <a:stretch>
            <a:fillRect/>
          </a:stretch>
        </p:blipFill>
        <p:spPr>
          <a:xfrm>
            <a:off x="5718313" y="3462882"/>
            <a:ext cx="2875722" cy="2662844"/>
          </a:xfrm>
          <a:prstGeom prst="rect">
            <a:avLst/>
          </a:prstGeom>
        </p:spPr>
      </p:pic>
      <p:sp>
        <p:nvSpPr>
          <p:cNvPr id="9" name="TextBox 8">
            <a:extLst>
              <a:ext uri="{FF2B5EF4-FFF2-40B4-BE49-F238E27FC236}">
                <a16:creationId xmlns:a16="http://schemas.microsoft.com/office/drawing/2014/main" id="{27FE3A9B-5814-0D45-BAF0-EC8E1E2A003E}"/>
              </a:ext>
            </a:extLst>
          </p:cNvPr>
          <p:cNvSpPr txBox="1"/>
          <p:nvPr/>
        </p:nvSpPr>
        <p:spPr>
          <a:xfrm>
            <a:off x="6716486" y="1744001"/>
            <a:ext cx="1575323" cy="369332"/>
          </a:xfrm>
          <a:prstGeom prst="rect">
            <a:avLst/>
          </a:prstGeom>
          <a:noFill/>
        </p:spPr>
        <p:txBody>
          <a:bodyPr wrap="square" rtlCol="0">
            <a:spAutoFit/>
          </a:bodyPr>
          <a:lstStyle/>
          <a:p>
            <a:pPr algn="ctr"/>
            <a:r>
              <a:rPr lang="en-US" b="1">
                <a:solidFill>
                  <a:schemeClr val="bg1"/>
                </a:solidFill>
                <a:latin typeface="Rocket Sans" panose="020B0602020202020204" pitchFamily="34" charset="0"/>
                <a:ea typeface="Rocket Sans" panose="020B0602020202020204" pitchFamily="34" charset="0"/>
              </a:rPr>
              <a:t>pagination</a:t>
            </a:r>
          </a:p>
        </p:txBody>
      </p:sp>
      <p:sp>
        <p:nvSpPr>
          <p:cNvPr id="12" name="TextBox 11">
            <a:extLst>
              <a:ext uri="{FF2B5EF4-FFF2-40B4-BE49-F238E27FC236}">
                <a16:creationId xmlns:a16="http://schemas.microsoft.com/office/drawing/2014/main" id="{35CDD20B-D1D5-0D45-9412-173ADAA301D9}"/>
              </a:ext>
            </a:extLst>
          </p:cNvPr>
          <p:cNvSpPr txBox="1"/>
          <p:nvPr/>
        </p:nvSpPr>
        <p:spPr>
          <a:xfrm>
            <a:off x="9230110" y="3327153"/>
            <a:ext cx="1575323" cy="369332"/>
          </a:xfrm>
          <a:prstGeom prst="rect">
            <a:avLst/>
          </a:prstGeom>
          <a:noFill/>
        </p:spPr>
        <p:txBody>
          <a:bodyPr wrap="square" rtlCol="0">
            <a:spAutoFit/>
          </a:bodyPr>
          <a:lstStyle/>
          <a:p>
            <a:pPr algn="ctr"/>
            <a:r>
              <a:rPr lang="en-US" b="1">
                <a:solidFill>
                  <a:schemeClr val="bg1"/>
                </a:solidFill>
                <a:latin typeface="Rocket Sans" panose="020B0602020202020204" pitchFamily="34" charset="0"/>
                <a:ea typeface="Rocket Sans" panose="020B0602020202020204" pitchFamily="34" charset="0"/>
              </a:rPr>
              <a:t>filtering</a:t>
            </a:r>
          </a:p>
        </p:txBody>
      </p:sp>
      <p:sp>
        <p:nvSpPr>
          <p:cNvPr id="13" name="TextBox 12">
            <a:extLst>
              <a:ext uri="{FF2B5EF4-FFF2-40B4-BE49-F238E27FC236}">
                <a16:creationId xmlns:a16="http://schemas.microsoft.com/office/drawing/2014/main" id="{A8BFFE93-B4F5-0640-A325-D18E71B1966B}"/>
              </a:ext>
            </a:extLst>
          </p:cNvPr>
          <p:cNvSpPr txBox="1"/>
          <p:nvPr/>
        </p:nvSpPr>
        <p:spPr>
          <a:xfrm>
            <a:off x="6373438" y="4602139"/>
            <a:ext cx="1575323" cy="369332"/>
          </a:xfrm>
          <a:prstGeom prst="rect">
            <a:avLst/>
          </a:prstGeom>
          <a:noFill/>
        </p:spPr>
        <p:txBody>
          <a:bodyPr wrap="square" rtlCol="0">
            <a:spAutoFit/>
          </a:bodyPr>
          <a:lstStyle/>
          <a:p>
            <a:pPr algn="ctr"/>
            <a:r>
              <a:rPr lang="en-US" b="1">
                <a:solidFill>
                  <a:schemeClr val="bg1"/>
                </a:solidFill>
                <a:latin typeface="Rocket Sans" panose="020B0602020202020204" pitchFamily="34" charset="0"/>
                <a:ea typeface="Rocket Sans" panose="020B0602020202020204" pitchFamily="34" charset="0"/>
              </a:rPr>
              <a:t>security</a:t>
            </a:r>
          </a:p>
        </p:txBody>
      </p:sp>
    </p:spTree>
    <p:extLst>
      <p:ext uri="{BB962C8B-B14F-4D97-AF65-F5344CB8AC3E}">
        <p14:creationId xmlns:p14="http://schemas.microsoft.com/office/powerpoint/2010/main" val="1275051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51DF6-2C1C-9646-994B-B0F9051E9406}"/>
              </a:ext>
            </a:extLst>
          </p:cNvPr>
          <p:cNvPicPr>
            <a:picLocks noChangeAspect="1"/>
          </p:cNvPicPr>
          <p:nvPr/>
        </p:nvPicPr>
        <p:blipFill>
          <a:blip r:embed="rId3"/>
          <a:stretch>
            <a:fillRect/>
          </a:stretch>
        </p:blipFill>
        <p:spPr>
          <a:xfrm>
            <a:off x="1162047" y="1962576"/>
            <a:ext cx="3257553" cy="3016409"/>
          </a:xfrm>
          <a:prstGeom prst="rect">
            <a:avLst/>
          </a:prstGeom>
        </p:spPr>
      </p:pic>
      <p:sp>
        <p:nvSpPr>
          <p:cNvPr id="4" name="TextBox 3">
            <a:extLst>
              <a:ext uri="{FF2B5EF4-FFF2-40B4-BE49-F238E27FC236}">
                <a16:creationId xmlns:a16="http://schemas.microsoft.com/office/drawing/2014/main" id="{6312A059-CFFB-1F4B-8CAF-9F8031E626AA}"/>
              </a:ext>
            </a:extLst>
          </p:cNvPr>
          <p:cNvSpPr txBox="1"/>
          <p:nvPr/>
        </p:nvSpPr>
        <p:spPr>
          <a:xfrm>
            <a:off x="1576790" y="3255445"/>
            <a:ext cx="2428066" cy="461665"/>
          </a:xfrm>
          <a:prstGeom prst="rect">
            <a:avLst/>
          </a:prstGeom>
          <a:noFill/>
        </p:spPr>
        <p:txBody>
          <a:bodyPr wrap="square" rtlCol="0">
            <a:spAutoFit/>
          </a:bodyPr>
          <a:lstStyle/>
          <a:p>
            <a:pPr algn="ctr"/>
            <a:r>
              <a:rPr lang="en-US" sz="2400" b="1">
                <a:solidFill>
                  <a:schemeClr val="bg1"/>
                </a:solidFill>
                <a:latin typeface="Rocket Sans" panose="020B0602020202020204" pitchFamily="34" charset="0"/>
                <a:ea typeface="Rocket Sans" panose="020B0602020202020204" pitchFamily="34" charset="0"/>
              </a:rPr>
              <a:t>pagination</a:t>
            </a:r>
          </a:p>
        </p:txBody>
      </p:sp>
      <p:sp>
        <p:nvSpPr>
          <p:cNvPr id="5" name="TextBox 4">
            <a:extLst>
              <a:ext uri="{FF2B5EF4-FFF2-40B4-BE49-F238E27FC236}">
                <a16:creationId xmlns:a16="http://schemas.microsoft.com/office/drawing/2014/main" id="{FFA0A3FC-06B3-2342-93AB-5DEC1D557BE1}"/>
              </a:ext>
            </a:extLst>
          </p:cNvPr>
          <p:cNvSpPr txBox="1"/>
          <p:nvPr/>
        </p:nvSpPr>
        <p:spPr>
          <a:xfrm>
            <a:off x="3320142" y="1272199"/>
            <a:ext cx="7903028" cy="830997"/>
          </a:xfrm>
          <a:prstGeom prst="rect">
            <a:avLst/>
          </a:prstGeom>
          <a:noFill/>
        </p:spPr>
        <p:txBody>
          <a:bodyPr wrap="square" rtlCol="0">
            <a:spAutoFit/>
          </a:bodyPr>
          <a:lstStyle/>
          <a:p>
            <a:r>
              <a:rPr lang="en-US" sz="4800">
                <a:solidFill>
                  <a:schemeClr val="bg1"/>
                </a:solidFill>
                <a:latin typeface="Rocket Sans" panose="020B0602020202020204" pitchFamily="34" charset="0"/>
                <a:ea typeface="Rocket Sans" panose="020B0602020202020204" pitchFamily="34" charset="0"/>
              </a:rPr>
              <a:t>large datasets</a:t>
            </a:r>
          </a:p>
        </p:txBody>
      </p:sp>
    </p:spTree>
    <p:extLst>
      <p:ext uri="{BB962C8B-B14F-4D97-AF65-F5344CB8AC3E}">
        <p14:creationId xmlns:p14="http://schemas.microsoft.com/office/powerpoint/2010/main" val="31333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51DF6-2C1C-9646-994B-B0F9051E9406}"/>
              </a:ext>
            </a:extLst>
          </p:cNvPr>
          <p:cNvPicPr>
            <a:picLocks noChangeAspect="1"/>
          </p:cNvPicPr>
          <p:nvPr/>
        </p:nvPicPr>
        <p:blipFill>
          <a:blip r:embed="rId3"/>
          <a:stretch>
            <a:fillRect/>
          </a:stretch>
        </p:blipFill>
        <p:spPr>
          <a:xfrm>
            <a:off x="1162047" y="1962576"/>
            <a:ext cx="3257553" cy="3016409"/>
          </a:xfrm>
          <a:prstGeom prst="rect">
            <a:avLst/>
          </a:prstGeom>
        </p:spPr>
      </p:pic>
      <p:sp>
        <p:nvSpPr>
          <p:cNvPr id="4" name="TextBox 3">
            <a:extLst>
              <a:ext uri="{FF2B5EF4-FFF2-40B4-BE49-F238E27FC236}">
                <a16:creationId xmlns:a16="http://schemas.microsoft.com/office/drawing/2014/main" id="{6312A059-CFFB-1F4B-8CAF-9F8031E626AA}"/>
              </a:ext>
            </a:extLst>
          </p:cNvPr>
          <p:cNvSpPr txBox="1"/>
          <p:nvPr/>
        </p:nvSpPr>
        <p:spPr>
          <a:xfrm>
            <a:off x="1576790" y="3255445"/>
            <a:ext cx="2428066" cy="461665"/>
          </a:xfrm>
          <a:prstGeom prst="rect">
            <a:avLst/>
          </a:prstGeom>
          <a:noFill/>
        </p:spPr>
        <p:txBody>
          <a:bodyPr wrap="square" rtlCol="0">
            <a:spAutoFit/>
          </a:bodyPr>
          <a:lstStyle/>
          <a:p>
            <a:pPr algn="ctr"/>
            <a:r>
              <a:rPr lang="en-US" sz="2400" b="1">
                <a:solidFill>
                  <a:schemeClr val="bg1"/>
                </a:solidFill>
                <a:latin typeface="Rocket Sans" panose="020B0602020202020204" pitchFamily="34" charset="0"/>
                <a:ea typeface="Rocket Sans" panose="020B0602020202020204" pitchFamily="34" charset="0"/>
              </a:rPr>
              <a:t>pagination</a:t>
            </a:r>
          </a:p>
        </p:txBody>
      </p:sp>
      <p:sp>
        <p:nvSpPr>
          <p:cNvPr id="5" name="TextBox 4">
            <a:extLst>
              <a:ext uri="{FF2B5EF4-FFF2-40B4-BE49-F238E27FC236}">
                <a16:creationId xmlns:a16="http://schemas.microsoft.com/office/drawing/2014/main" id="{FFA0A3FC-06B3-2342-93AB-5DEC1D557BE1}"/>
              </a:ext>
            </a:extLst>
          </p:cNvPr>
          <p:cNvSpPr txBox="1"/>
          <p:nvPr/>
        </p:nvSpPr>
        <p:spPr>
          <a:xfrm>
            <a:off x="3320142" y="1272199"/>
            <a:ext cx="7903028" cy="830997"/>
          </a:xfrm>
          <a:prstGeom prst="rect">
            <a:avLst/>
          </a:prstGeom>
          <a:noFill/>
        </p:spPr>
        <p:txBody>
          <a:bodyPr wrap="square" rtlCol="0">
            <a:spAutoFit/>
          </a:bodyPr>
          <a:lstStyle/>
          <a:p>
            <a:r>
              <a:rPr lang="en-US" sz="4800" dirty="0">
                <a:solidFill>
                  <a:schemeClr val="bg1"/>
                </a:solidFill>
                <a:latin typeface="Rocket Sans" panose="020B0602020202020204" pitchFamily="34" charset="0"/>
                <a:ea typeface="Rocket Sans" panose="020B0602020202020204" pitchFamily="34" charset="0"/>
              </a:rPr>
              <a:t>large datasets</a:t>
            </a:r>
          </a:p>
        </p:txBody>
      </p:sp>
      <p:sp>
        <p:nvSpPr>
          <p:cNvPr id="8" name="TextBox 7">
            <a:extLst>
              <a:ext uri="{FF2B5EF4-FFF2-40B4-BE49-F238E27FC236}">
                <a16:creationId xmlns:a16="http://schemas.microsoft.com/office/drawing/2014/main" id="{35A73490-22BF-204B-9CA3-20983027DB47}"/>
              </a:ext>
            </a:extLst>
          </p:cNvPr>
          <p:cNvSpPr txBox="1"/>
          <p:nvPr/>
        </p:nvSpPr>
        <p:spPr>
          <a:xfrm>
            <a:off x="5116286" y="2921059"/>
            <a:ext cx="6931170" cy="830997"/>
          </a:xfrm>
          <a:prstGeom prst="rect">
            <a:avLst/>
          </a:prstGeom>
          <a:noFill/>
        </p:spPr>
        <p:txBody>
          <a:bodyPr wrap="square" rtlCol="0">
            <a:spAutoFit/>
          </a:bodyPr>
          <a:lstStyle/>
          <a:p>
            <a:r>
              <a:rPr lang="en-US" sz="4800" dirty="0">
                <a:solidFill>
                  <a:schemeClr val="bg1"/>
                </a:solidFill>
                <a:latin typeface="Rocket Sans" panose="020B0602020202020204" pitchFamily="34" charset="0"/>
                <a:ea typeface="Rocket Sans" panose="020B0602020202020204" pitchFamily="34" charset="0"/>
              </a:rPr>
              <a:t>conserve resources</a:t>
            </a:r>
          </a:p>
        </p:txBody>
      </p:sp>
    </p:spTree>
    <p:extLst>
      <p:ext uri="{BB962C8B-B14F-4D97-AF65-F5344CB8AC3E}">
        <p14:creationId xmlns:p14="http://schemas.microsoft.com/office/powerpoint/2010/main" val="82077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51DF6-2C1C-9646-994B-B0F9051E9406}"/>
              </a:ext>
            </a:extLst>
          </p:cNvPr>
          <p:cNvPicPr>
            <a:picLocks noChangeAspect="1"/>
          </p:cNvPicPr>
          <p:nvPr/>
        </p:nvPicPr>
        <p:blipFill>
          <a:blip r:embed="rId3"/>
          <a:stretch>
            <a:fillRect/>
          </a:stretch>
        </p:blipFill>
        <p:spPr>
          <a:xfrm>
            <a:off x="1162047" y="1962576"/>
            <a:ext cx="3257553" cy="3016409"/>
          </a:xfrm>
          <a:prstGeom prst="rect">
            <a:avLst/>
          </a:prstGeom>
        </p:spPr>
      </p:pic>
      <p:sp>
        <p:nvSpPr>
          <p:cNvPr id="4" name="TextBox 3">
            <a:extLst>
              <a:ext uri="{FF2B5EF4-FFF2-40B4-BE49-F238E27FC236}">
                <a16:creationId xmlns:a16="http://schemas.microsoft.com/office/drawing/2014/main" id="{6312A059-CFFB-1F4B-8CAF-9F8031E626AA}"/>
              </a:ext>
            </a:extLst>
          </p:cNvPr>
          <p:cNvSpPr txBox="1"/>
          <p:nvPr/>
        </p:nvSpPr>
        <p:spPr>
          <a:xfrm>
            <a:off x="1576790" y="3255445"/>
            <a:ext cx="2428066" cy="461665"/>
          </a:xfrm>
          <a:prstGeom prst="rect">
            <a:avLst/>
          </a:prstGeom>
          <a:noFill/>
        </p:spPr>
        <p:txBody>
          <a:bodyPr wrap="square" rtlCol="0">
            <a:spAutoFit/>
          </a:bodyPr>
          <a:lstStyle/>
          <a:p>
            <a:pPr algn="ctr"/>
            <a:r>
              <a:rPr lang="en-US" sz="2400" b="1">
                <a:solidFill>
                  <a:schemeClr val="bg1"/>
                </a:solidFill>
                <a:latin typeface="Rocket Sans" panose="020B0602020202020204" pitchFamily="34" charset="0"/>
                <a:ea typeface="Rocket Sans" panose="020B0602020202020204" pitchFamily="34" charset="0"/>
              </a:rPr>
              <a:t>pagination</a:t>
            </a:r>
          </a:p>
        </p:txBody>
      </p:sp>
      <p:sp>
        <p:nvSpPr>
          <p:cNvPr id="5" name="TextBox 4">
            <a:extLst>
              <a:ext uri="{FF2B5EF4-FFF2-40B4-BE49-F238E27FC236}">
                <a16:creationId xmlns:a16="http://schemas.microsoft.com/office/drawing/2014/main" id="{FFA0A3FC-06B3-2342-93AB-5DEC1D557BE1}"/>
              </a:ext>
            </a:extLst>
          </p:cNvPr>
          <p:cNvSpPr txBox="1"/>
          <p:nvPr/>
        </p:nvSpPr>
        <p:spPr>
          <a:xfrm>
            <a:off x="3320142" y="1272199"/>
            <a:ext cx="7903028" cy="830997"/>
          </a:xfrm>
          <a:prstGeom prst="rect">
            <a:avLst/>
          </a:prstGeom>
          <a:noFill/>
        </p:spPr>
        <p:txBody>
          <a:bodyPr wrap="square" rtlCol="0">
            <a:spAutoFit/>
          </a:bodyPr>
          <a:lstStyle/>
          <a:p>
            <a:r>
              <a:rPr lang="en-US" sz="4800">
                <a:solidFill>
                  <a:schemeClr val="bg1"/>
                </a:solidFill>
                <a:latin typeface="Rocket Sans" panose="020B0602020202020204" pitchFamily="34" charset="0"/>
                <a:ea typeface="Rocket Sans" panose="020B0602020202020204" pitchFamily="34" charset="0"/>
              </a:rPr>
              <a:t>large datasets</a:t>
            </a:r>
          </a:p>
        </p:txBody>
      </p:sp>
      <p:sp>
        <p:nvSpPr>
          <p:cNvPr id="8" name="TextBox 7">
            <a:extLst>
              <a:ext uri="{FF2B5EF4-FFF2-40B4-BE49-F238E27FC236}">
                <a16:creationId xmlns:a16="http://schemas.microsoft.com/office/drawing/2014/main" id="{35A73490-22BF-204B-9CA3-20983027DB47}"/>
              </a:ext>
            </a:extLst>
          </p:cNvPr>
          <p:cNvSpPr txBox="1"/>
          <p:nvPr/>
        </p:nvSpPr>
        <p:spPr>
          <a:xfrm>
            <a:off x="5116286" y="2921059"/>
            <a:ext cx="6808621" cy="830997"/>
          </a:xfrm>
          <a:prstGeom prst="rect">
            <a:avLst/>
          </a:prstGeom>
          <a:noFill/>
        </p:spPr>
        <p:txBody>
          <a:bodyPr wrap="square" rtlCol="0">
            <a:spAutoFit/>
          </a:bodyPr>
          <a:lstStyle/>
          <a:p>
            <a:r>
              <a:rPr lang="en-US" sz="4800" dirty="0">
                <a:solidFill>
                  <a:schemeClr val="bg1"/>
                </a:solidFill>
                <a:latin typeface="Rocket Sans" panose="020B0602020202020204" pitchFamily="34" charset="0"/>
                <a:ea typeface="Rocket Sans" panose="020B0602020202020204" pitchFamily="34" charset="0"/>
              </a:rPr>
              <a:t>conserve resources</a:t>
            </a:r>
          </a:p>
        </p:txBody>
      </p:sp>
      <p:sp>
        <p:nvSpPr>
          <p:cNvPr id="9" name="TextBox 8">
            <a:extLst>
              <a:ext uri="{FF2B5EF4-FFF2-40B4-BE49-F238E27FC236}">
                <a16:creationId xmlns:a16="http://schemas.microsoft.com/office/drawing/2014/main" id="{A569A946-5137-9449-8E32-41EDECF54F4A}"/>
              </a:ext>
            </a:extLst>
          </p:cNvPr>
          <p:cNvSpPr txBox="1"/>
          <p:nvPr/>
        </p:nvSpPr>
        <p:spPr>
          <a:xfrm>
            <a:off x="3450772" y="4710539"/>
            <a:ext cx="7903028" cy="830997"/>
          </a:xfrm>
          <a:prstGeom prst="rect">
            <a:avLst/>
          </a:prstGeom>
          <a:noFill/>
        </p:spPr>
        <p:txBody>
          <a:bodyPr wrap="square" rtlCol="0">
            <a:spAutoFit/>
          </a:bodyPr>
          <a:lstStyle/>
          <a:p>
            <a:r>
              <a:rPr lang="en-US" sz="4800" dirty="0">
                <a:solidFill>
                  <a:schemeClr val="bg1"/>
                </a:solidFill>
                <a:latin typeface="Rocket Sans" panose="020B0602020202020204" pitchFamily="34" charset="0"/>
                <a:ea typeface="Rocket Sans" panose="020B0602020202020204" pitchFamily="34" charset="0"/>
              </a:rPr>
              <a:t>improve response time</a:t>
            </a:r>
          </a:p>
        </p:txBody>
      </p:sp>
    </p:spTree>
    <p:extLst>
      <p:ext uri="{BB962C8B-B14F-4D97-AF65-F5344CB8AC3E}">
        <p14:creationId xmlns:p14="http://schemas.microsoft.com/office/powerpoint/2010/main" val="319006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624563"/>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11864" y="531492"/>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B0F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75AAF62-B098-AF41-A14F-2C6130ACDA6B}"/>
              </a:ext>
            </a:extLst>
          </p:cNvPr>
          <p:cNvPicPr>
            <a:picLocks noChangeAspect="1"/>
          </p:cNvPicPr>
          <p:nvPr/>
        </p:nvPicPr>
        <p:blipFill>
          <a:blip r:embed="rId4"/>
          <a:stretch>
            <a:fillRect/>
          </a:stretch>
        </p:blipFill>
        <p:spPr>
          <a:xfrm>
            <a:off x="8305394" y="3874198"/>
            <a:ext cx="1830060" cy="1843684"/>
          </a:xfrm>
          <a:prstGeom prst="rect">
            <a:avLst/>
          </a:prstGeom>
        </p:spPr>
      </p:pic>
      <p:sp>
        <p:nvSpPr>
          <p:cNvPr id="6" name="TextBox 5">
            <a:extLst>
              <a:ext uri="{FF2B5EF4-FFF2-40B4-BE49-F238E27FC236}">
                <a16:creationId xmlns:a16="http://schemas.microsoft.com/office/drawing/2014/main" id="{CED0AAC3-CD63-0E40-A653-C99AA9E4345E}"/>
              </a:ext>
            </a:extLst>
          </p:cNvPr>
          <p:cNvSpPr txBox="1"/>
          <p:nvPr/>
        </p:nvSpPr>
        <p:spPr>
          <a:xfrm>
            <a:off x="2435345" y="1296101"/>
            <a:ext cx="7264836" cy="1323439"/>
          </a:xfrm>
          <a:prstGeom prst="rect">
            <a:avLst/>
          </a:prstGeom>
          <a:noFill/>
        </p:spPr>
        <p:txBody>
          <a:bodyPr wrap="square" rtlCol="0">
            <a:spAutoFit/>
          </a:bodyPr>
          <a:lstStyle/>
          <a:p>
            <a:r>
              <a:rPr lang="en-US" sz="8000" b="1" dirty="0">
                <a:solidFill>
                  <a:srgbClr val="2BB0F1"/>
                </a:solidFill>
                <a:latin typeface="Rocket Sans" panose="020B0602020202020204" pitchFamily="34" charset="0"/>
                <a:ea typeface="Rocket Sans" panose="020B0602020202020204" pitchFamily="34" charset="0"/>
              </a:rPr>
              <a:t>page=3</a:t>
            </a:r>
          </a:p>
        </p:txBody>
      </p:sp>
      <p:sp>
        <p:nvSpPr>
          <p:cNvPr id="9" name="TextBox 8">
            <a:extLst>
              <a:ext uri="{FF2B5EF4-FFF2-40B4-BE49-F238E27FC236}">
                <a16:creationId xmlns:a16="http://schemas.microsoft.com/office/drawing/2014/main" id="{5EA4C5F5-BABD-3B43-A800-3D82BA1B5529}"/>
              </a:ext>
            </a:extLst>
          </p:cNvPr>
          <p:cNvSpPr txBox="1"/>
          <p:nvPr/>
        </p:nvSpPr>
        <p:spPr>
          <a:xfrm>
            <a:off x="8414061" y="4642151"/>
            <a:ext cx="1612725" cy="307777"/>
          </a:xfrm>
          <a:prstGeom prst="rect">
            <a:avLst/>
          </a:prstGeom>
          <a:noFill/>
        </p:spPr>
        <p:txBody>
          <a:bodyPr wrap="square" rtlCol="0">
            <a:spAutoFit/>
          </a:bodyPr>
          <a:lstStyle/>
          <a:p>
            <a:pPr algn="ctr"/>
            <a:r>
              <a:rPr lang="en-US" sz="1400" b="1">
                <a:latin typeface="Rocket Sans" panose="020B0602020202020204" pitchFamily="34" charset="0"/>
                <a:ea typeface="Rocket Sans" panose="020B0602020202020204" pitchFamily="34" charset="0"/>
              </a:rPr>
              <a:t>pagination</a:t>
            </a:r>
          </a:p>
        </p:txBody>
      </p:sp>
    </p:spTree>
    <p:extLst>
      <p:ext uri="{BB962C8B-B14F-4D97-AF65-F5344CB8AC3E}">
        <p14:creationId xmlns:p14="http://schemas.microsoft.com/office/powerpoint/2010/main" val="393925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624563"/>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11864" y="531492"/>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B0F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75AAF62-B098-AF41-A14F-2C6130ACDA6B}"/>
              </a:ext>
            </a:extLst>
          </p:cNvPr>
          <p:cNvPicPr>
            <a:picLocks noChangeAspect="1"/>
          </p:cNvPicPr>
          <p:nvPr/>
        </p:nvPicPr>
        <p:blipFill>
          <a:blip r:embed="rId4"/>
          <a:stretch>
            <a:fillRect/>
          </a:stretch>
        </p:blipFill>
        <p:spPr>
          <a:xfrm>
            <a:off x="8305394" y="3874198"/>
            <a:ext cx="1830060" cy="1843684"/>
          </a:xfrm>
          <a:prstGeom prst="rect">
            <a:avLst/>
          </a:prstGeom>
        </p:spPr>
      </p:pic>
      <p:sp>
        <p:nvSpPr>
          <p:cNvPr id="6" name="TextBox 5">
            <a:extLst>
              <a:ext uri="{FF2B5EF4-FFF2-40B4-BE49-F238E27FC236}">
                <a16:creationId xmlns:a16="http://schemas.microsoft.com/office/drawing/2014/main" id="{CED0AAC3-CD63-0E40-A653-C99AA9E4345E}"/>
              </a:ext>
            </a:extLst>
          </p:cNvPr>
          <p:cNvSpPr txBox="1"/>
          <p:nvPr/>
        </p:nvSpPr>
        <p:spPr>
          <a:xfrm>
            <a:off x="2435345" y="1296101"/>
            <a:ext cx="7264836" cy="2554545"/>
          </a:xfrm>
          <a:prstGeom prst="rect">
            <a:avLst/>
          </a:prstGeom>
          <a:noFill/>
        </p:spPr>
        <p:txBody>
          <a:bodyPr wrap="square" rtlCol="0">
            <a:spAutoFit/>
          </a:bodyPr>
          <a:lstStyle/>
          <a:p>
            <a:r>
              <a:rPr lang="en-US" sz="8000" b="1" dirty="0">
                <a:solidFill>
                  <a:srgbClr val="2BB0F1"/>
                </a:solidFill>
                <a:latin typeface="Rocket Sans" panose="020B0602020202020204" pitchFamily="34" charset="0"/>
                <a:ea typeface="Rocket Sans" panose="020B0602020202020204" pitchFamily="34" charset="0"/>
              </a:rPr>
              <a:t>page=3</a:t>
            </a:r>
          </a:p>
          <a:p>
            <a:r>
              <a:rPr lang="en-US" sz="8000" b="1" dirty="0">
                <a:solidFill>
                  <a:srgbClr val="2BB0F1"/>
                </a:solidFill>
                <a:latin typeface="Rocket Sans" panose="020B0602020202020204" pitchFamily="34" charset="0"/>
                <a:ea typeface="Rocket Sans" panose="020B0602020202020204" pitchFamily="34" charset="0"/>
              </a:rPr>
              <a:t>size=100</a:t>
            </a:r>
          </a:p>
        </p:txBody>
      </p:sp>
      <p:sp>
        <p:nvSpPr>
          <p:cNvPr id="9" name="TextBox 8">
            <a:extLst>
              <a:ext uri="{FF2B5EF4-FFF2-40B4-BE49-F238E27FC236}">
                <a16:creationId xmlns:a16="http://schemas.microsoft.com/office/drawing/2014/main" id="{5EA4C5F5-BABD-3B43-A800-3D82BA1B5529}"/>
              </a:ext>
            </a:extLst>
          </p:cNvPr>
          <p:cNvSpPr txBox="1"/>
          <p:nvPr/>
        </p:nvSpPr>
        <p:spPr>
          <a:xfrm>
            <a:off x="8414061" y="4642151"/>
            <a:ext cx="1612725" cy="307777"/>
          </a:xfrm>
          <a:prstGeom prst="rect">
            <a:avLst/>
          </a:prstGeom>
          <a:noFill/>
        </p:spPr>
        <p:txBody>
          <a:bodyPr wrap="square" rtlCol="0">
            <a:spAutoFit/>
          </a:bodyPr>
          <a:lstStyle/>
          <a:p>
            <a:pPr algn="ctr"/>
            <a:r>
              <a:rPr lang="en-US" sz="1400" b="1">
                <a:latin typeface="Rocket Sans" panose="020B0602020202020204" pitchFamily="34" charset="0"/>
                <a:ea typeface="Rocket Sans" panose="020B0602020202020204" pitchFamily="34" charset="0"/>
              </a:rPr>
              <a:t>pagination</a:t>
            </a:r>
          </a:p>
        </p:txBody>
      </p:sp>
    </p:spTree>
    <p:extLst>
      <p:ext uri="{BB962C8B-B14F-4D97-AF65-F5344CB8AC3E}">
        <p14:creationId xmlns:p14="http://schemas.microsoft.com/office/powerpoint/2010/main" val="1600446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624563"/>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11864" y="531492"/>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B0F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75AAF62-B098-AF41-A14F-2C6130ACDA6B}"/>
              </a:ext>
            </a:extLst>
          </p:cNvPr>
          <p:cNvPicPr>
            <a:picLocks noChangeAspect="1"/>
          </p:cNvPicPr>
          <p:nvPr/>
        </p:nvPicPr>
        <p:blipFill>
          <a:blip r:embed="rId4"/>
          <a:stretch>
            <a:fillRect/>
          </a:stretch>
        </p:blipFill>
        <p:spPr>
          <a:xfrm>
            <a:off x="8305394" y="3874198"/>
            <a:ext cx="1830060" cy="1843684"/>
          </a:xfrm>
          <a:prstGeom prst="rect">
            <a:avLst/>
          </a:prstGeom>
        </p:spPr>
      </p:pic>
      <p:sp>
        <p:nvSpPr>
          <p:cNvPr id="6" name="TextBox 5">
            <a:extLst>
              <a:ext uri="{FF2B5EF4-FFF2-40B4-BE49-F238E27FC236}">
                <a16:creationId xmlns:a16="http://schemas.microsoft.com/office/drawing/2014/main" id="{CED0AAC3-CD63-0E40-A653-C99AA9E4345E}"/>
              </a:ext>
            </a:extLst>
          </p:cNvPr>
          <p:cNvSpPr txBox="1"/>
          <p:nvPr/>
        </p:nvSpPr>
        <p:spPr>
          <a:xfrm>
            <a:off x="2435345" y="1296101"/>
            <a:ext cx="7844789" cy="2554545"/>
          </a:xfrm>
          <a:prstGeom prst="rect">
            <a:avLst/>
          </a:prstGeom>
          <a:noFill/>
        </p:spPr>
        <p:txBody>
          <a:bodyPr wrap="square" rtlCol="0">
            <a:spAutoFit/>
          </a:bodyPr>
          <a:lstStyle/>
          <a:p>
            <a:r>
              <a:rPr lang="en-US" sz="8000" b="1" dirty="0">
                <a:solidFill>
                  <a:srgbClr val="2BB0F1"/>
                </a:solidFill>
                <a:latin typeface="Rocket Sans" panose="020B0602020202020204" pitchFamily="34" charset="0"/>
                <a:ea typeface="Rocket Sans" panose="020B0602020202020204" pitchFamily="34" charset="0"/>
              </a:rPr>
              <a:t>first item=300</a:t>
            </a:r>
          </a:p>
          <a:p>
            <a:r>
              <a:rPr lang="en-US" sz="8000" b="1" dirty="0">
                <a:solidFill>
                  <a:srgbClr val="2BB0F1"/>
                </a:solidFill>
                <a:latin typeface="Rocket Sans" panose="020B0602020202020204" pitchFamily="34" charset="0"/>
                <a:ea typeface="Rocket Sans" panose="020B0602020202020204" pitchFamily="34" charset="0"/>
              </a:rPr>
              <a:t>size=100</a:t>
            </a:r>
          </a:p>
        </p:txBody>
      </p:sp>
      <p:sp>
        <p:nvSpPr>
          <p:cNvPr id="9" name="TextBox 8">
            <a:extLst>
              <a:ext uri="{FF2B5EF4-FFF2-40B4-BE49-F238E27FC236}">
                <a16:creationId xmlns:a16="http://schemas.microsoft.com/office/drawing/2014/main" id="{5EA4C5F5-BABD-3B43-A800-3D82BA1B5529}"/>
              </a:ext>
            </a:extLst>
          </p:cNvPr>
          <p:cNvSpPr txBox="1"/>
          <p:nvPr/>
        </p:nvSpPr>
        <p:spPr>
          <a:xfrm>
            <a:off x="8414061" y="4642151"/>
            <a:ext cx="1612725" cy="307777"/>
          </a:xfrm>
          <a:prstGeom prst="rect">
            <a:avLst/>
          </a:prstGeom>
          <a:noFill/>
        </p:spPr>
        <p:txBody>
          <a:bodyPr wrap="square" rtlCol="0">
            <a:spAutoFit/>
          </a:bodyPr>
          <a:lstStyle/>
          <a:p>
            <a:pPr algn="ctr"/>
            <a:r>
              <a:rPr lang="en-US" sz="1400" b="1">
                <a:latin typeface="Rocket Sans" panose="020B0602020202020204" pitchFamily="34" charset="0"/>
                <a:ea typeface="Rocket Sans" panose="020B0602020202020204" pitchFamily="34" charset="0"/>
              </a:rPr>
              <a:t>pagination</a:t>
            </a:r>
          </a:p>
        </p:txBody>
      </p:sp>
    </p:spTree>
    <p:extLst>
      <p:ext uri="{BB962C8B-B14F-4D97-AF65-F5344CB8AC3E}">
        <p14:creationId xmlns:p14="http://schemas.microsoft.com/office/powerpoint/2010/main" val="1063825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65707F8-3678-0849-B5E4-74189736DF4C}"/>
              </a:ext>
            </a:extLst>
          </p:cNvPr>
          <p:cNvPicPr>
            <a:picLocks noChangeAspect="1"/>
          </p:cNvPicPr>
          <p:nvPr/>
        </p:nvPicPr>
        <p:blipFill>
          <a:blip r:embed="rId3"/>
          <a:stretch>
            <a:fillRect/>
          </a:stretch>
        </p:blipFill>
        <p:spPr>
          <a:xfrm>
            <a:off x="5294323" y="-53100"/>
            <a:ext cx="4286998" cy="3177422"/>
          </a:xfrm>
          <a:prstGeom prst="rect">
            <a:avLst/>
          </a:prstGeom>
        </p:spPr>
      </p:pic>
      <p:sp>
        <p:nvSpPr>
          <p:cNvPr id="4" name="TextBox 3">
            <a:extLst>
              <a:ext uri="{FF2B5EF4-FFF2-40B4-BE49-F238E27FC236}">
                <a16:creationId xmlns:a16="http://schemas.microsoft.com/office/drawing/2014/main" id="{17B24409-B0FA-9641-AF35-C09E15DA569A}"/>
              </a:ext>
            </a:extLst>
          </p:cNvPr>
          <p:cNvSpPr txBox="1"/>
          <p:nvPr/>
        </p:nvSpPr>
        <p:spPr>
          <a:xfrm>
            <a:off x="10297098" y="5466357"/>
            <a:ext cx="1612725" cy="307777"/>
          </a:xfrm>
          <a:prstGeom prst="rect">
            <a:avLst/>
          </a:prstGeom>
          <a:noFill/>
        </p:spPr>
        <p:txBody>
          <a:bodyPr wrap="square" rtlCol="0">
            <a:spAutoFit/>
          </a:bodyPr>
          <a:lstStyle/>
          <a:p>
            <a:pPr algn="ctr"/>
            <a:r>
              <a:rPr lang="en-US" sz="1400" b="1">
                <a:solidFill>
                  <a:schemeClr val="bg1"/>
                </a:solidFill>
                <a:latin typeface="Rocket Sans" panose="020B0602020202020204" pitchFamily="34" charset="0"/>
                <a:ea typeface="Rocket Sans" panose="020B0602020202020204" pitchFamily="34" charset="0"/>
              </a:rPr>
              <a:t>filtering</a:t>
            </a:r>
          </a:p>
        </p:txBody>
      </p:sp>
      <p:pic>
        <p:nvPicPr>
          <p:cNvPr id="7" name="Picture 6">
            <a:extLst>
              <a:ext uri="{FF2B5EF4-FFF2-40B4-BE49-F238E27FC236}">
                <a16:creationId xmlns:a16="http://schemas.microsoft.com/office/drawing/2014/main" id="{3EFDC18D-DFDE-4A4F-AC5D-DF7FE6C614B6}"/>
              </a:ext>
            </a:extLst>
          </p:cNvPr>
          <p:cNvPicPr>
            <a:picLocks noChangeAspect="1"/>
          </p:cNvPicPr>
          <p:nvPr/>
        </p:nvPicPr>
        <p:blipFill>
          <a:blip r:embed="rId3"/>
          <a:stretch>
            <a:fillRect/>
          </a:stretch>
        </p:blipFill>
        <p:spPr>
          <a:xfrm flipH="1">
            <a:off x="1787467" y="71049"/>
            <a:ext cx="4166152" cy="3087854"/>
          </a:xfrm>
          <a:prstGeom prst="rect">
            <a:avLst/>
          </a:prstGeom>
        </p:spPr>
      </p:pic>
      <p:sp>
        <p:nvSpPr>
          <p:cNvPr id="10" name="Cloud 9">
            <a:extLst>
              <a:ext uri="{FF2B5EF4-FFF2-40B4-BE49-F238E27FC236}">
                <a16:creationId xmlns:a16="http://schemas.microsoft.com/office/drawing/2014/main" id="{758CEDC9-10D5-E740-8998-0FE0FF4EABA5}"/>
              </a:ext>
            </a:extLst>
          </p:cNvPr>
          <p:cNvSpPr/>
          <p:nvPr/>
        </p:nvSpPr>
        <p:spPr>
          <a:xfrm>
            <a:off x="1095041" y="5110163"/>
            <a:ext cx="8667795" cy="1066800"/>
          </a:xfrm>
          <a:prstGeom prst="cloud">
            <a:avLst/>
          </a:prstGeom>
          <a:solidFill>
            <a:srgbClr val="FFD579"/>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Rocket Sans" panose="020B0602020202020204" pitchFamily="34" charset="0"/>
                <a:ea typeface="Rocket Sans" panose="020B0602020202020204" pitchFamily="34" charset="0"/>
              </a:rPr>
              <a:t>       style=</a:t>
            </a:r>
            <a:r>
              <a:rPr lang="en-US" sz="4800" dirty="0" err="1">
                <a:solidFill>
                  <a:schemeClr val="tx1"/>
                </a:solidFill>
                <a:latin typeface="Rocket Sans" panose="020B0602020202020204" pitchFamily="34" charset="0"/>
                <a:ea typeface="Rocket Sans" panose="020B0602020202020204" pitchFamily="34" charset="0"/>
              </a:rPr>
              <a:t>ipa</a:t>
            </a:r>
            <a:endParaRPr lang="en-US" sz="4800" dirty="0">
              <a:solidFill>
                <a:schemeClr val="tx1"/>
              </a:solidFill>
              <a:latin typeface="Rocket Sans" panose="020B0602020202020204" pitchFamily="34" charset="0"/>
              <a:ea typeface="Rocket Sans" panose="020B0602020202020204" pitchFamily="34" charset="0"/>
            </a:endParaRPr>
          </a:p>
        </p:txBody>
      </p:sp>
      <p:sp>
        <p:nvSpPr>
          <p:cNvPr id="11" name="Isosceles Triangle 1">
            <a:extLst>
              <a:ext uri="{FF2B5EF4-FFF2-40B4-BE49-F238E27FC236}">
                <a16:creationId xmlns:a16="http://schemas.microsoft.com/office/drawing/2014/main" id="{D27A68BC-BF3B-AC41-9475-04BF80925A1E}"/>
              </a:ext>
            </a:extLst>
          </p:cNvPr>
          <p:cNvSpPr/>
          <p:nvPr/>
        </p:nvSpPr>
        <p:spPr>
          <a:xfrm>
            <a:off x="5400341" y="4338622"/>
            <a:ext cx="381000" cy="858399"/>
          </a:xfrm>
          <a:prstGeom prst="triangle">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D067902-22C3-D046-B491-DFF972AE455C}"/>
              </a:ext>
            </a:extLst>
          </p:cNvPr>
          <p:cNvPicPr>
            <a:picLocks noChangeAspect="1"/>
          </p:cNvPicPr>
          <p:nvPr/>
        </p:nvPicPr>
        <p:blipFill>
          <a:blip r:embed="rId4"/>
          <a:stretch>
            <a:fillRect/>
          </a:stretch>
        </p:blipFill>
        <p:spPr>
          <a:xfrm>
            <a:off x="4284857" y="1905000"/>
            <a:ext cx="2635158" cy="2763078"/>
          </a:xfrm>
          <a:prstGeom prst="rect">
            <a:avLst/>
          </a:prstGeom>
        </p:spPr>
      </p:pic>
      <p:pic>
        <p:nvPicPr>
          <p:cNvPr id="3" name="Picture 2">
            <a:extLst>
              <a:ext uri="{FF2B5EF4-FFF2-40B4-BE49-F238E27FC236}">
                <a16:creationId xmlns:a16="http://schemas.microsoft.com/office/drawing/2014/main" id="{B19E56D6-7EA8-314D-94F3-0CFF95830DE2}"/>
              </a:ext>
            </a:extLst>
          </p:cNvPr>
          <p:cNvPicPr>
            <a:picLocks noChangeAspect="1"/>
          </p:cNvPicPr>
          <p:nvPr/>
        </p:nvPicPr>
        <p:blipFill>
          <a:blip r:embed="rId5"/>
          <a:stretch>
            <a:fillRect/>
          </a:stretch>
        </p:blipFill>
        <p:spPr>
          <a:xfrm>
            <a:off x="10177737" y="4698404"/>
            <a:ext cx="1830060" cy="1843684"/>
          </a:xfrm>
          <a:prstGeom prst="rect">
            <a:avLst/>
          </a:prstGeom>
        </p:spPr>
      </p:pic>
    </p:spTree>
    <p:extLst>
      <p:ext uri="{BB962C8B-B14F-4D97-AF65-F5344CB8AC3E}">
        <p14:creationId xmlns:p14="http://schemas.microsoft.com/office/powerpoint/2010/main" val="812259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79CBCD-72F5-C74E-B239-742215A88531}"/>
              </a:ext>
            </a:extLst>
          </p:cNvPr>
          <p:cNvPicPr>
            <a:picLocks noChangeAspect="1"/>
          </p:cNvPicPr>
          <p:nvPr/>
        </p:nvPicPr>
        <p:blipFill>
          <a:blip r:embed="rId3"/>
          <a:stretch>
            <a:fillRect/>
          </a:stretch>
        </p:blipFill>
        <p:spPr>
          <a:xfrm>
            <a:off x="1719080" y="1860274"/>
            <a:ext cx="2387836" cy="3670852"/>
          </a:xfrm>
          <a:prstGeom prst="rect">
            <a:avLst/>
          </a:prstGeom>
        </p:spPr>
      </p:pic>
      <p:sp>
        <p:nvSpPr>
          <p:cNvPr id="7" name="TextBox 6">
            <a:extLst>
              <a:ext uri="{FF2B5EF4-FFF2-40B4-BE49-F238E27FC236}">
                <a16:creationId xmlns:a16="http://schemas.microsoft.com/office/drawing/2014/main" id="{2E0D3A51-3973-D146-A4E0-B5B65A05A74E}"/>
              </a:ext>
            </a:extLst>
          </p:cNvPr>
          <p:cNvSpPr txBox="1"/>
          <p:nvPr/>
        </p:nvSpPr>
        <p:spPr>
          <a:xfrm>
            <a:off x="4496274" y="2418427"/>
            <a:ext cx="7695726" cy="2554545"/>
          </a:xfrm>
          <a:prstGeom prst="rect">
            <a:avLst/>
          </a:prstGeom>
          <a:noFill/>
        </p:spPr>
        <p:txBody>
          <a:bodyPr wrap="square" rtlCol="0">
            <a:spAutoFit/>
          </a:bodyPr>
          <a:lstStyle/>
          <a:p>
            <a:pPr marL="285750" indent="-285750">
              <a:buFont typeface="Arial" panose="020B0604020202020204" pitchFamily="34" charset="0"/>
              <a:buChar char="•"/>
            </a:pPr>
            <a:r>
              <a:rPr lang="en-US" sz="4000">
                <a:solidFill>
                  <a:schemeClr val="bg1"/>
                </a:solidFill>
                <a:latin typeface="Rocket Sans" panose="020B0602020202020204" pitchFamily="34" charset="0"/>
                <a:ea typeface="Rocket Sans" panose="020B0602020202020204" pitchFamily="34" charset="0"/>
              </a:rPr>
              <a:t>username / password</a:t>
            </a:r>
          </a:p>
          <a:p>
            <a:pPr marL="285750" indent="-285750">
              <a:buFont typeface="Arial" panose="020B0604020202020204" pitchFamily="34" charset="0"/>
              <a:buChar char="•"/>
            </a:pPr>
            <a:r>
              <a:rPr lang="en-US" sz="4000">
                <a:solidFill>
                  <a:schemeClr val="bg1"/>
                </a:solidFill>
                <a:latin typeface="Rocket Sans" panose="020B0602020202020204" pitchFamily="34" charset="0"/>
                <a:ea typeface="Rocket Sans" panose="020B0602020202020204" pitchFamily="34" charset="0"/>
              </a:rPr>
              <a:t>API key</a:t>
            </a:r>
          </a:p>
          <a:p>
            <a:pPr marL="285750" indent="-285750">
              <a:buFont typeface="Arial" panose="020B0604020202020204" pitchFamily="34" charset="0"/>
              <a:buChar char="•"/>
            </a:pPr>
            <a:r>
              <a:rPr lang="en-US" sz="4000">
                <a:solidFill>
                  <a:schemeClr val="bg1"/>
                </a:solidFill>
                <a:latin typeface="Rocket Sans" panose="020B0602020202020204" pitchFamily="34" charset="0"/>
                <a:ea typeface="Rocket Sans" panose="020B0602020202020204" pitchFamily="34" charset="0"/>
              </a:rPr>
              <a:t>token</a:t>
            </a:r>
          </a:p>
          <a:p>
            <a:pPr marL="285750" indent="-285750">
              <a:buFont typeface="Arial" panose="020B0604020202020204" pitchFamily="34" charset="0"/>
              <a:buChar char="•"/>
            </a:pPr>
            <a:r>
              <a:rPr lang="en-US" sz="4000">
                <a:solidFill>
                  <a:schemeClr val="bg1"/>
                </a:solidFill>
                <a:latin typeface="Rocket Sans" panose="020B0602020202020204" pitchFamily="34" charset="0"/>
                <a:ea typeface="Rocket Sans" panose="020B0602020202020204" pitchFamily="34" charset="0"/>
              </a:rPr>
              <a:t>session ID</a:t>
            </a:r>
          </a:p>
        </p:txBody>
      </p:sp>
      <p:sp>
        <p:nvSpPr>
          <p:cNvPr id="8" name="Title 5">
            <a:extLst>
              <a:ext uri="{FF2B5EF4-FFF2-40B4-BE49-F238E27FC236}">
                <a16:creationId xmlns:a16="http://schemas.microsoft.com/office/drawing/2014/main" id="{3048B545-7A4E-C244-BD8B-D1BBCEDEBD91}"/>
              </a:ext>
            </a:extLst>
          </p:cNvPr>
          <p:cNvSpPr txBox="1">
            <a:spLocks/>
          </p:cNvSpPr>
          <p:nvPr/>
        </p:nvSpPr>
        <p:spPr>
          <a:xfrm>
            <a:off x="533400" y="207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r>
              <a:rPr lang="en-US">
                <a:solidFill>
                  <a:schemeClr val="bg1"/>
                </a:solidFill>
              </a:rPr>
              <a:t>authentication &amp; authorization</a:t>
            </a:r>
          </a:p>
        </p:txBody>
      </p:sp>
    </p:spTree>
    <p:extLst>
      <p:ext uri="{BB962C8B-B14F-4D97-AF65-F5344CB8AC3E}">
        <p14:creationId xmlns:p14="http://schemas.microsoft.com/office/powerpoint/2010/main" val="3582037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C1BD4582-1881-9C44-81B9-544D63ABF6AD}"/>
              </a:ext>
            </a:extLst>
          </p:cNvPr>
          <p:cNvPicPr>
            <a:picLocks noChangeAspect="1"/>
          </p:cNvPicPr>
          <p:nvPr/>
        </p:nvPicPr>
        <p:blipFill>
          <a:blip r:embed="rId3"/>
          <a:stretch>
            <a:fillRect/>
          </a:stretch>
        </p:blipFill>
        <p:spPr>
          <a:xfrm>
            <a:off x="392006" y="1533136"/>
            <a:ext cx="3989494" cy="3785652"/>
          </a:xfrm>
          <a:prstGeom prst="rect">
            <a:avLst/>
          </a:prstGeom>
        </p:spPr>
      </p:pic>
      <p:sp>
        <p:nvSpPr>
          <p:cNvPr id="5" name="TextBox 4">
            <a:extLst>
              <a:ext uri="{FF2B5EF4-FFF2-40B4-BE49-F238E27FC236}">
                <a16:creationId xmlns:a16="http://schemas.microsoft.com/office/drawing/2014/main" id="{E2274DDA-BC95-7744-904B-EE9ADD054055}"/>
              </a:ext>
            </a:extLst>
          </p:cNvPr>
          <p:cNvSpPr txBox="1"/>
          <p:nvPr/>
        </p:nvSpPr>
        <p:spPr>
          <a:xfrm>
            <a:off x="4288972" y="2059645"/>
            <a:ext cx="7903028" cy="3046988"/>
          </a:xfrm>
          <a:prstGeom prst="rect">
            <a:avLst/>
          </a:prstGeom>
          <a:noFill/>
        </p:spPr>
        <p:txBody>
          <a:bodyPr wrap="square" rtlCol="0">
            <a:spAutoFit/>
          </a:bodyPr>
          <a:lstStyle/>
          <a:p>
            <a:pPr algn="ctr"/>
            <a:r>
              <a:rPr lang="en-US" sz="9600">
                <a:solidFill>
                  <a:schemeClr val="bg1"/>
                </a:solidFill>
                <a:latin typeface="Rocket Sans" panose="020B0602020202020204" pitchFamily="34" charset="0"/>
                <a:ea typeface="Rocket Sans" panose="020B0602020202020204" pitchFamily="34" charset="0"/>
              </a:rPr>
              <a:t>integration</a:t>
            </a:r>
          </a:p>
          <a:p>
            <a:pPr algn="ctr"/>
            <a:r>
              <a:rPr lang="en-US" sz="9600">
                <a:solidFill>
                  <a:schemeClr val="bg1"/>
                </a:solidFill>
                <a:latin typeface="Rocket Sans" panose="020B0602020202020204" pitchFamily="34" charset="0"/>
                <a:ea typeface="Rocket Sans" panose="020B0602020202020204" pitchFamily="34" charset="0"/>
              </a:rPr>
              <a:t>tools</a:t>
            </a:r>
          </a:p>
        </p:txBody>
      </p:sp>
    </p:spTree>
    <p:extLst>
      <p:ext uri="{BB962C8B-B14F-4D97-AF65-F5344CB8AC3E}">
        <p14:creationId xmlns:p14="http://schemas.microsoft.com/office/powerpoint/2010/main" val="3092169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630535" y="3568700"/>
            <a:ext cx="4420437" cy="2123658"/>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Software Engineer</a:t>
            </a:r>
          </a:p>
          <a:p>
            <a:r>
              <a:rPr lang="en-US" sz="3600" dirty="0">
                <a:solidFill>
                  <a:schemeClr val="bg1"/>
                </a:solidFill>
                <a:latin typeface="Rocket Sans" panose="020B0602020202020204" pitchFamily="34" charset="0"/>
                <a:ea typeface="Rocket Sans" panose="020B0602020202020204" pitchFamily="34" charset="0"/>
              </a:rPr>
              <a:t>Technology</a:t>
            </a:r>
          </a:p>
        </p:txBody>
      </p:sp>
      <p:pic>
        <p:nvPicPr>
          <p:cNvPr id="9" name="Picture 8" descr="A person posing for the camera&#10;&#10;Description automatically generated">
            <a:extLst>
              <a:ext uri="{FF2B5EF4-FFF2-40B4-BE49-F238E27FC236}">
                <a16:creationId xmlns:a16="http://schemas.microsoft.com/office/drawing/2014/main" id="{46116745-AE78-0449-BB9D-529B23C1A462}"/>
              </a:ext>
            </a:extLst>
          </p:cNvPr>
          <p:cNvPicPr>
            <a:picLocks noChangeAspect="1"/>
          </p:cNvPicPr>
          <p:nvPr/>
        </p:nvPicPr>
        <p:blipFill>
          <a:blip r:embed="rId3"/>
          <a:stretch>
            <a:fillRect/>
          </a:stretch>
        </p:blipFill>
        <p:spPr>
          <a:xfrm>
            <a:off x="7435273" y="0"/>
            <a:ext cx="4756726" cy="6858000"/>
          </a:xfrm>
          <a:prstGeom prst="rect">
            <a:avLst/>
          </a:prstGeom>
        </p:spPr>
      </p:pic>
    </p:spTree>
    <p:extLst>
      <p:ext uri="{BB962C8B-B14F-4D97-AF65-F5344CB8AC3E}">
        <p14:creationId xmlns:p14="http://schemas.microsoft.com/office/powerpoint/2010/main" val="3102791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AFF0B875-4A24-2142-A7E2-C86B7507C368}"/>
              </a:ext>
            </a:extLst>
          </p:cNvPr>
          <p:cNvSpPr txBox="1">
            <a:spLocks/>
          </p:cNvSpPr>
          <p:nvPr/>
        </p:nvSpPr>
        <p:spPr>
          <a:xfrm>
            <a:off x="1896611" y="1419451"/>
            <a:ext cx="8368270" cy="1465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0" b="1" i="0" u="none" strike="noStrike" kern="1200" cap="none" spc="0" normalizeH="0" baseline="0" noProof="0">
                <a:ln>
                  <a:noFill/>
                </a:ln>
                <a:solidFill>
                  <a:srgbClr val="00B0F0"/>
                </a:solidFill>
                <a:effectLst/>
                <a:uLnTx/>
                <a:uFillTx/>
                <a:latin typeface="Rocket Sans" panose="020B0602020202020204" pitchFamily="34" charset="0"/>
                <a:ea typeface="Rocket Sans" panose="020B0602020202020204" pitchFamily="34" charset="0"/>
                <a:cs typeface="+mj-cs"/>
              </a:rPr>
              <a:t>demo</a:t>
            </a:r>
          </a:p>
        </p:txBody>
      </p:sp>
      <p:pic>
        <p:nvPicPr>
          <p:cNvPr id="7" name="Picture 6">
            <a:extLst>
              <a:ext uri="{FF2B5EF4-FFF2-40B4-BE49-F238E27FC236}">
                <a16:creationId xmlns:a16="http://schemas.microsoft.com/office/drawing/2014/main" id="{101EE21C-77AB-F341-A3C3-CCCE6AA9CF71}"/>
              </a:ext>
            </a:extLst>
          </p:cNvPr>
          <p:cNvPicPr>
            <a:picLocks noChangeAspect="1"/>
          </p:cNvPicPr>
          <p:nvPr/>
        </p:nvPicPr>
        <p:blipFill>
          <a:blip r:embed="rId4"/>
          <a:stretch>
            <a:fillRect/>
          </a:stretch>
        </p:blipFill>
        <p:spPr>
          <a:xfrm>
            <a:off x="6095999" y="4441676"/>
            <a:ext cx="3479934" cy="1284604"/>
          </a:xfrm>
          <a:prstGeom prst="rect">
            <a:avLst/>
          </a:prstGeom>
        </p:spPr>
      </p:pic>
      <p:pic>
        <p:nvPicPr>
          <p:cNvPr id="6" name="Picture 5" descr="A close up of a sign&#10;&#10;Description automatically generated">
            <a:extLst>
              <a:ext uri="{FF2B5EF4-FFF2-40B4-BE49-F238E27FC236}">
                <a16:creationId xmlns:a16="http://schemas.microsoft.com/office/drawing/2014/main" id="{8553C202-7917-4DEA-B3E9-1833F7733033}"/>
              </a:ext>
            </a:extLst>
          </p:cNvPr>
          <p:cNvPicPr>
            <a:picLocks noChangeAspect="1"/>
          </p:cNvPicPr>
          <p:nvPr/>
        </p:nvPicPr>
        <p:blipFill>
          <a:blip r:embed="rId5"/>
          <a:stretch>
            <a:fillRect/>
          </a:stretch>
        </p:blipFill>
        <p:spPr>
          <a:xfrm>
            <a:off x="2511436" y="3157072"/>
            <a:ext cx="4171096" cy="1284604"/>
          </a:xfrm>
          <a:prstGeom prst="rect">
            <a:avLst/>
          </a:prstGeom>
        </p:spPr>
      </p:pic>
    </p:spTree>
    <p:extLst>
      <p:ext uri="{BB962C8B-B14F-4D97-AF65-F5344CB8AC3E}">
        <p14:creationId xmlns:p14="http://schemas.microsoft.com/office/powerpoint/2010/main" val="2833991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C1BD4582-1881-9C44-81B9-544D63ABF6AD}"/>
              </a:ext>
            </a:extLst>
          </p:cNvPr>
          <p:cNvPicPr>
            <a:picLocks noChangeAspect="1"/>
          </p:cNvPicPr>
          <p:nvPr/>
        </p:nvPicPr>
        <p:blipFill>
          <a:blip r:embed="rId3"/>
          <a:stretch>
            <a:fillRect/>
          </a:stretch>
        </p:blipFill>
        <p:spPr>
          <a:xfrm>
            <a:off x="392006" y="1533136"/>
            <a:ext cx="3989494" cy="3785652"/>
          </a:xfrm>
          <a:prstGeom prst="rect">
            <a:avLst/>
          </a:prstGeom>
        </p:spPr>
      </p:pic>
      <p:sp>
        <p:nvSpPr>
          <p:cNvPr id="5" name="TextBox 4">
            <a:extLst>
              <a:ext uri="{FF2B5EF4-FFF2-40B4-BE49-F238E27FC236}">
                <a16:creationId xmlns:a16="http://schemas.microsoft.com/office/drawing/2014/main" id="{E2274DDA-BC95-7744-904B-EE9ADD054055}"/>
              </a:ext>
            </a:extLst>
          </p:cNvPr>
          <p:cNvSpPr txBox="1"/>
          <p:nvPr/>
        </p:nvSpPr>
        <p:spPr>
          <a:xfrm>
            <a:off x="4288972" y="2059645"/>
            <a:ext cx="7903028" cy="3046988"/>
          </a:xfrm>
          <a:prstGeom prst="rect">
            <a:avLst/>
          </a:prstGeom>
          <a:noFill/>
        </p:spPr>
        <p:txBody>
          <a:bodyPr wrap="square" rtlCol="0">
            <a:spAutoFit/>
          </a:bodyPr>
          <a:lstStyle/>
          <a:p>
            <a:pPr algn="ctr"/>
            <a:r>
              <a:rPr lang="en-US" sz="9600">
                <a:solidFill>
                  <a:schemeClr val="bg1"/>
                </a:solidFill>
                <a:latin typeface="Rocket Sans" panose="020B0602020202020204" pitchFamily="34" charset="0"/>
                <a:ea typeface="Rocket Sans" panose="020B0602020202020204" pitchFamily="34" charset="0"/>
              </a:rPr>
              <a:t>coding strategies</a:t>
            </a:r>
          </a:p>
        </p:txBody>
      </p:sp>
    </p:spTree>
    <p:extLst>
      <p:ext uri="{BB962C8B-B14F-4D97-AF65-F5344CB8AC3E}">
        <p14:creationId xmlns:p14="http://schemas.microsoft.com/office/powerpoint/2010/main" val="26147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65F306-709F-445C-8DB8-E15028E703C2}"/>
              </a:ext>
            </a:extLst>
          </p:cNvPr>
          <p:cNvSpPr/>
          <p:nvPr/>
        </p:nvSpPr>
        <p:spPr>
          <a:xfrm>
            <a:off x="-1" y="0"/>
            <a:ext cx="12192001" cy="5867400"/>
          </a:xfrm>
          <a:prstGeom prst="rect">
            <a:avLst/>
          </a:prstGeom>
          <a:solidFill>
            <a:srgbClr val="432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D4E51BD-0D25-4548-89D9-EC467AC0653F}"/>
              </a:ext>
            </a:extLst>
          </p:cNvPr>
          <p:cNvPicPr>
            <a:picLocks noChangeAspect="1"/>
          </p:cNvPicPr>
          <p:nvPr/>
        </p:nvPicPr>
        <p:blipFill>
          <a:blip r:embed="rId3"/>
          <a:stretch>
            <a:fillRect/>
          </a:stretch>
        </p:blipFill>
        <p:spPr>
          <a:xfrm>
            <a:off x="1907498" y="0"/>
            <a:ext cx="8377004" cy="5867400"/>
          </a:xfrm>
          <a:prstGeom prst="rect">
            <a:avLst/>
          </a:prstGeom>
          <a:ln>
            <a:noFill/>
          </a:ln>
          <a:effectLst/>
        </p:spPr>
      </p:pic>
    </p:spTree>
    <p:extLst>
      <p:ext uri="{BB962C8B-B14F-4D97-AF65-F5344CB8AC3E}">
        <p14:creationId xmlns:p14="http://schemas.microsoft.com/office/powerpoint/2010/main" val="511088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DAC9F74-FFFB-864A-90C0-4DE9CE09F8AD}"/>
              </a:ext>
            </a:extLst>
          </p:cNvPr>
          <p:cNvSpPr txBox="1"/>
          <p:nvPr/>
        </p:nvSpPr>
        <p:spPr>
          <a:xfrm>
            <a:off x="2024370" y="768091"/>
            <a:ext cx="8271019" cy="3970318"/>
          </a:xfrm>
          <a:prstGeom prst="rect">
            <a:avLst/>
          </a:prstGeom>
          <a:noFill/>
        </p:spPr>
        <p:txBody>
          <a:bodyPr wrap="square" rtlCol="0">
            <a:spAutoFit/>
          </a:bodyPr>
          <a:lstStyle/>
          <a:p>
            <a:r>
              <a:rPr lang="en-US" sz="2800" b="1">
                <a:latin typeface="Consolas" panose="020B0609020204030204" pitchFamily="49" charset="0"/>
              </a:rPr>
              <a:t> </a:t>
            </a:r>
          </a:p>
          <a:p>
            <a:r>
              <a:rPr lang="en-US" sz="2800" b="1">
                <a:solidFill>
                  <a:srgbClr val="0000E1"/>
                </a:solidFill>
                <a:latin typeface="Consolas" panose="020B0609020204030204" pitchFamily="49" charset="0"/>
              </a:rPr>
              <a:t> public</a:t>
            </a:r>
            <a:r>
              <a:rPr lang="en-US" sz="2800" b="1">
                <a:latin typeface="Consolas" panose="020B0609020204030204" pitchFamily="49" charset="0"/>
              </a:rPr>
              <a:t> </a:t>
            </a:r>
            <a:r>
              <a:rPr lang="en-US" sz="2800" b="1">
                <a:solidFill>
                  <a:srgbClr val="0000E1"/>
                </a:solidFill>
                <a:latin typeface="Consolas" panose="020B0609020204030204" pitchFamily="49" charset="0"/>
              </a:rPr>
              <a:t>interface</a:t>
            </a:r>
            <a:r>
              <a:rPr lang="en-US" sz="2800" b="1">
                <a:latin typeface="Consolas" panose="020B0609020204030204" pitchFamily="49" charset="0"/>
              </a:rPr>
              <a:t> </a:t>
            </a:r>
            <a:r>
              <a:rPr lang="en-US" sz="2800" b="1" err="1">
                <a:solidFill>
                  <a:srgbClr val="007456"/>
                </a:solidFill>
                <a:latin typeface="Consolas" panose="020B0609020204030204" pitchFamily="49" charset="0"/>
              </a:rPr>
              <a:t>IBeerServices</a:t>
            </a:r>
            <a:endParaRPr lang="en-US" sz="2800" b="1">
              <a:solidFill>
                <a:srgbClr val="007456"/>
              </a:solidFill>
              <a:latin typeface="Consolas" panose="020B0609020204030204" pitchFamily="49" charset="0"/>
            </a:endParaRPr>
          </a:p>
          <a:p>
            <a:r>
              <a:rPr lang="en-US" sz="2800" b="1">
                <a:latin typeface="Consolas" panose="020B0609020204030204" pitchFamily="49" charset="0"/>
              </a:rPr>
              <a:t> {</a:t>
            </a:r>
          </a:p>
          <a:p>
            <a:r>
              <a:rPr lang="en-US" sz="2800" b="1">
                <a:solidFill>
                  <a:srgbClr val="007456"/>
                </a:solidFill>
                <a:latin typeface="Consolas" panose="020B0609020204030204" pitchFamily="49" charset="0"/>
              </a:rPr>
              <a:t>    </a:t>
            </a:r>
            <a:r>
              <a:rPr lang="en-US" sz="2800" b="1" err="1">
                <a:solidFill>
                  <a:srgbClr val="007456"/>
                </a:solidFill>
                <a:latin typeface="Consolas" panose="020B0609020204030204" pitchFamily="49" charset="0"/>
              </a:rPr>
              <a:t>BeersResponse</a:t>
            </a:r>
            <a:r>
              <a:rPr lang="en-US" sz="2800" b="1">
                <a:latin typeface="Consolas" panose="020B0609020204030204" pitchFamily="49" charset="0"/>
              </a:rPr>
              <a:t> </a:t>
            </a:r>
            <a:r>
              <a:rPr lang="en-US" sz="2800" b="1" err="1">
                <a:latin typeface="Consolas" panose="020B0609020204030204" pitchFamily="49" charset="0"/>
              </a:rPr>
              <a:t>GetBeers</a:t>
            </a:r>
            <a:r>
              <a:rPr lang="en-US" sz="2800" b="1">
                <a:latin typeface="Consolas" panose="020B0609020204030204" pitchFamily="49" charset="0"/>
              </a:rPr>
              <a:t>();</a:t>
            </a:r>
          </a:p>
          <a:p>
            <a:r>
              <a:rPr lang="en-US" sz="2800" b="1">
                <a:latin typeface="Consolas" panose="020B0609020204030204" pitchFamily="49" charset="0"/>
              </a:rPr>
              <a:t>    </a:t>
            </a:r>
            <a:r>
              <a:rPr lang="en-US" sz="2800" b="1" err="1">
                <a:solidFill>
                  <a:srgbClr val="007456"/>
                </a:solidFill>
                <a:latin typeface="Consolas" panose="020B0609020204030204" pitchFamily="49" charset="0"/>
              </a:rPr>
              <a:t>BeerResponse</a:t>
            </a:r>
            <a:r>
              <a:rPr lang="en-US" sz="2800" b="1">
                <a:latin typeface="Consolas" panose="020B0609020204030204" pitchFamily="49" charset="0"/>
              </a:rPr>
              <a:t> </a:t>
            </a:r>
            <a:r>
              <a:rPr lang="en-US" sz="2800" b="1" err="1">
                <a:latin typeface="Consolas" panose="020B0609020204030204" pitchFamily="49" charset="0"/>
              </a:rPr>
              <a:t>GetBeer</a:t>
            </a:r>
            <a:r>
              <a:rPr lang="en-US" sz="2800" b="1">
                <a:latin typeface="Consolas" panose="020B0609020204030204" pitchFamily="49" charset="0"/>
              </a:rPr>
              <a:t>(</a:t>
            </a:r>
            <a:r>
              <a:rPr lang="en-US" sz="2800" b="1">
                <a:solidFill>
                  <a:srgbClr val="0000E1"/>
                </a:solidFill>
                <a:latin typeface="Consolas" panose="020B0609020204030204" pitchFamily="49" charset="0"/>
              </a:rPr>
              <a:t>string</a:t>
            </a:r>
            <a:r>
              <a:rPr lang="en-US" sz="2800" b="1">
                <a:latin typeface="Consolas" panose="020B0609020204030204" pitchFamily="49" charset="0"/>
              </a:rPr>
              <a:t> id);</a:t>
            </a:r>
          </a:p>
          <a:p>
            <a:r>
              <a:rPr lang="en-US" sz="2800" b="1">
                <a:latin typeface="Consolas" panose="020B0609020204030204" pitchFamily="49" charset="0"/>
              </a:rPr>
              <a:t>    </a:t>
            </a:r>
            <a:r>
              <a:rPr lang="en-US" sz="2800" b="1" err="1">
                <a:solidFill>
                  <a:srgbClr val="007456"/>
                </a:solidFill>
                <a:latin typeface="Consolas" panose="020B0609020204030204" pitchFamily="49" charset="0"/>
              </a:rPr>
              <a:t>BeerResponse</a:t>
            </a:r>
            <a:r>
              <a:rPr lang="en-US" sz="2800" b="1">
                <a:latin typeface="Consolas" panose="020B0609020204030204" pitchFamily="49" charset="0"/>
              </a:rPr>
              <a:t> </a:t>
            </a:r>
            <a:r>
              <a:rPr lang="en-US" sz="2800" b="1" err="1">
                <a:latin typeface="Consolas" panose="020B0609020204030204" pitchFamily="49" charset="0"/>
              </a:rPr>
              <a:t>AddBeer</a:t>
            </a:r>
            <a:r>
              <a:rPr lang="en-US" sz="2800" b="1">
                <a:latin typeface="Consolas" panose="020B0609020204030204" pitchFamily="49" charset="0"/>
              </a:rPr>
              <a:t>(</a:t>
            </a:r>
            <a:r>
              <a:rPr lang="en-US" sz="2800" b="1">
                <a:solidFill>
                  <a:srgbClr val="007456"/>
                </a:solidFill>
                <a:latin typeface="Consolas" panose="020B0609020204030204" pitchFamily="49" charset="0"/>
              </a:rPr>
              <a:t>Beer</a:t>
            </a:r>
            <a:r>
              <a:rPr lang="en-US" sz="2800" b="1">
                <a:latin typeface="Consolas" panose="020B0609020204030204" pitchFamily="49" charset="0"/>
              </a:rPr>
              <a:t> beer);</a:t>
            </a:r>
          </a:p>
          <a:p>
            <a:r>
              <a:rPr lang="en-US" sz="2800" b="1">
                <a:latin typeface="Consolas" panose="020B0609020204030204" pitchFamily="49" charset="0"/>
              </a:rPr>
              <a:t>    </a:t>
            </a:r>
            <a:r>
              <a:rPr lang="en-US" sz="2800" b="1" err="1">
                <a:solidFill>
                  <a:srgbClr val="007456"/>
                </a:solidFill>
                <a:latin typeface="Consolas" panose="020B0609020204030204" pitchFamily="49" charset="0"/>
              </a:rPr>
              <a:t>BeerResponse</a:t>
            </a:r>
            <a:r>
              <a:rPr lang="en-US" sz="2800" b="1">
                <a:latin typeface="Consolas" panose="020B0609020204030204" pitchFamily="49" charset="0"/>
              </a:rPr>
              <a:t> </a:t>
            </a:r>
            <a:r>
              <a:rPr lang="en-US" sz="2800" b="1" err="1">
                <a:latin typeface="Consolas" panose="020B0609020204030204" pitchFamily="49" charset="0"/>
              </a:rPr>
              <a:t>UpdateBeer</a:t>
            </a:r>
            <a:r>
              <a:rPr lang="en-US" sz="2800" b="1">
                <a:latin typeface="Consolas" panose="020B0609020204030204" pitchFamily="49" charset="0"/>
              </a:rPr>
              <a:t>(</a:t>
            </a:r>
            <a:r>
              <a:rPr lang="en-US" sz="2800" b="1">
                <a:solidFill>
                  <a:srgbClr val="007456"/>
                </a:solidFill>
                <a:latin typeface="Consolas" panose="020B0609020204030204" pitchFamily="49" charset="0"/>
              </a:rPr>
              <a:t>Beer</a:t>
            </a:r>
            <a:r>
              <a:rPr lang="en-US" sz="2800" b="1">
                <a:latin typeface="Consolas" panose="020B0609020204030204" pitchFamily="49" charset="0"/>
              </a:rPr>
              <a:t> beer);</a:t>
            </a:r>
          </a:p>
          <a:p>
            <a:r>
              <a:rPr lang="en-US" sz="2800" b="1">
                <a:latin typeface="Consolas" panose="020B0609020204030204" pitchFamily="49" charset="0"/>
              </a:rPr>
              <a:t>    </a:t>
            </a:r>
            <a:r>
              <a:rPr lang="en-US" sz="2800" b="1" err="1">
                <a:solidFill>
                  <a:srgbClr val="007456"/>
                </a:solidFill>
                <a:latin typeface="Consolas" panose="020B0609020204030204" pitchFamily="49" charset="0"/>
              </a:rPr>
              <a:t>BaseResponse</a:t>
            </a:r>
            <a:r>
              <a:rPr lang="en-US" sz="2800" b="1">
                <a:latin typeface="Consolas" panose="020B0609020204030204" pitchFamily="49" charset="0"/>
              </a:rPr>
              <a:t> </a:t>
            </a:r>
            <a:r>
              <a:rPr lang="en-US" sz="2800" b="1" err="1">
                <a:latin typeface="Consolas" panose="020B0609020204030204" pitchFamily="49" charset="0"/>
              </a:rPr>
              <a:t>DeleteBeer</a:t>
            </a:r>
            <a:r>
              <a:rPr lang="en-US" sz="2800" b="1">
                <a:latin typeface="Consolas" panose="020B0609020204030204" pitchFamily="49" charset="0"/>
              </a:rPr>
              <a:t>(</a:t>
            </a:r>
            <a:r>
              <a:rPr lang="en-US" sz="2800" b="1">
                <a:solidFill>
                  <a:srgbClr val="0000E1"/>
                </a:solidFill>
                <a:latin typeface="Consolas" panose="020B0609020204030204" pitchFamily="49" charset="0"/>
              </a:rPr>
              <a:t>string</a:t>
            </a:r>
            <a:r>
              <a:rPr lang="en-US" sz="2800" b="1">
                <a:latin typeface="Consolas" panose="020B0609020204030204" pitchFamily="49" charset="0"/>
              </a:rPr>
              <a:t> id);</a:t>
            </a:r>
          </a:p>
          <a:p>
            <a:r>
              <a:rPr lang="en-US" sz="2800" b="1">
                <a:latin typeface="Consolas" panose="020B0609020204030204" pitchFamily="49" charset="0"/>
              </a:rPr>
              <a:t> }</a:t>
            </a:r>
          </a:p>
        </p:txBody>
      </p:sp>
    </p:spTree>
    <p:extLst>
      <p:ext uri="{BB962C8B-B14F-4D97-AF65-F5344CB8AC3E}">
        <p14:creationId xmlns:p14="http://schemas.microsoft.com/office/powerpoint/2010/main" val="1142527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D652609-A1D0-FB4C-A9A9-25F63A585E15}"/>
              </a:ext>
            </a:extLst>
          </p:cNvPr>
          <p:cNvSpPr txBox="1"/>
          <p:nvPr/>
        </p:nvSpPr>
        <p:spPr>
          <a:xfrm>
            <a:off x="1883083" y="810879"/>
            <a:ext cx="9581842" cy="4832092"/>
          </a:xfrm>
          <a:prstGeom prst="rect">
            <a:avLst/>
          </a:prstGeom>
          <a:noFill/>
        </p:spPr>
        <p:txBody>
          <a:bodyPr wrap="square" rtlCol="0">
            <a:spAutoFit/>
          </a:bodyPr>
          <a:lstStyle/>
          <a:p>
            <a:r>
              <a:rPr lang="en-US" sz="2800" b="1">
                <a:solidFill>
                  <a:srgbClr val="0000E1"/>
                </a:solidFill>
                <a:latin typeface="Consolas" panose="020B0609020204030204" pitchFamily="49" charset="0"/>
              </a:rPr>
              <a:t> </a:t>
            </a:r>
          </a:p>
          <a:p>
            <a:r>
              <a:rPr lang="en-US" sz="2800" b="1">
                <a:solidFill>
                  <a:srgbClr val="0000E1"/>
                </a:solidFill>
                <a:latin typeface="Consolas" panose="020B0609020204030204" pitchFamily="49" charset="0"/>
              </a:rPr>
              <a:t> public class</a:t>
            </a:r>
            <a:r>
              <a:rPr lang="en-US" sz="2800" b="1">
                <a:latin typeface="Consolas" panose="020B0609020204030204" pitchFamily="49" charset="0"/>
              </a:rPr>
              <a:t> </a:t>
            </a:r>
            <a:r>
              <a:rPr lang="en-US" sz="2800" b="1" err="1">
                <a:solidFill>
                  <a:srgbClr val="007456"/>
                </a:solidFill>
                <a:latin typeface="Consolas" panose="020B0609020204030204" pitchFamily="49" charset="0"/>
              </a:rPr>
              <a:t>BeersResponse</a:t>
            </a:r>
            <a:r>
              <a:rPr lang="en-US" sz="2800" b="1">
                <a:latin typeface="Consolas" panose="020B0609020204030204" pitchFamily="49" charset="0"/>
              </a:rPr>
              <a:t> : </a:t>
            </a:r>
            <a:r>
              <a:rPr lang="en-US" sz="2800" b="1" err="1">
                <a:solidFill>
                  <a:srgbClr val="007456"/>
                </a:solidFill>
                <a:latin typeface="Consolas" panose="020B0609020204030204" pitchFamily="49" charset="0"/>
              </a:rPr>
              <a:t>BaseResponse</a:t>
            </a:r>
            <a:endParaRPr lang="en-US" sz="2800" b="1">
              <a:solidFill>
                <a:srgbClr val="007456"/>
              </a:solidFill>
              <a:latin typeface="Consolas" panose="020B0609020204030204" pitchFamily="49" charset="0"/>
            </a:endParaRPr>
          </a:p>
          <a:p>
            <a:r>
              <a:rPr lang="en-US" sz="2800" b="1">
                <a:latin typeface="Consolas" panose="020B0609020204030204" pitchFamily="49" charset="0"/>
              </a:rPr>
              <a:t> {</a:t>
            </a:r>
          </a:p>
          <a:p>
            <a:r>
              <a:rPr lang="en-US" sz="2800" b="1">
                <a:latin typeface="Consolas" panose="020B0609020204030204" pitchFamily="49" charset="0"/>
              </a:rPr>
              <a:t>    </a:t>
            </a:r>
            <a:r>
              <a:rPr lang="en-US" sz="2800" b="1">
                <a:solidFill>
                  <a:srgbClr val="0000E1"/>
                </a:solidFill>
                <a:latin typeface="Consolas" panose="020B0609020204030204" pitchFamily="49" charset="0"/>
              </a:rPr>
              <a:t>public List&lt;</a:t>
            </a:r>
            <a:r>
              <a:rPr lang="en-US" sz="2800" b="1">
                <a:solidFill>
                  <a:srgbClr val="007456"/>
                </a:solidFill>
                <a:latin typeface="Consolas" panose="020B0609020204030204" pitchFamily="49" charset="0"/>
              </a:rPr>
              <a:t>Beer</a:t>
            </a:r>
            <a:r>
              <a:rPr lang="en-US" sz="2800" b="1">
                <a:solidFill>
                  <a:srgbClr val="0000E1"/>
                </a:solidFill>
                <a:latin typeface="Consolas" panose="020B0609020204030204" pitchFamily="49" charset="0"/>
              </a:rPr>
              <a:t>&gt;</a:t>
            </a:r>
            <a:r>
              <a:rPr lang="en-US" sz="2800" b="1">
                <a:solidFill>
                  <a:srgbClr val="007456"/>
                </a:solidFill>
                <a:latin typeface="Consolas" panose="020B0609020204030204" pitchFamily="49" charset="0"/>
              </a:rPr>
              <a:t> Beers</a:t>
            </a:r>
            <a:r>
              <a:rPr lang="en-US" sz="2800" b="1">
                <a:latin typeface="Consolas" panose="020B0609020204030204" pitchFamily="49" charset="0"/>
              </a:rPr>
              <a:t> { </a:t>
            </a:r>
            <a:r>
              <a:rPr lang="en-US" sz="2800" b="1">
                <a:solidFill>
                  <a:srgbClr val="0000E1"/>
                </a:solidFill>
                <a:latin typeface="Consolas" panose="020B0609020204030204" pitchFamily="49" charset="0"/>
              </a:rPr>
              <a:t>get</a:t>
            </a:r>
            <a:r>
              <a:rPr lang="en-US" sz="2800" b="1">
                <a:latin typeface="Consolas" panose="020B0609020204030204" pitchFamily="49" charset="0"/>
              </a:rPr>
              <a:t>; </a:t>
            </a:r>
            <a:r>
              <a:rPr lang="en-US" sz="2800" b="1">
                <a:solidFill>
                  <a:srgbClr val="0000E1"/>
                </a:solidFill>
                <a:latin typeface="Consolas" panose="020B0609020204030204" pitchFamily="49" charset="0"/>
              </a:rPr>
              <a:t>set</a:t>
            </a:r>
            <a:r>
              <a:rPr lang="en-US" sz="2800" b="1">
                <a:latin typeface="Consolas" panose="020B0609020204030204" pitchFamily="49" charset="0"/>
              </a:rPr>
              <a:t>; }</a:t>
            </a:r>
          </a:p>
          <a:p>
            <a:r>
              <a:rPr lang="en-US" sz="2800" b="1">
                <a:latin typeface="Consolas" panose="020B0609020204030204" pitchFamily="49" charset="0"/>
              </a:rPr>
              <a:t> }</a:t>
            </a:r>
          </a:p>
          <a:p>
            <a:endParaRPr lang="en-US" sz="2800" b="1">
              <a:latin typeface="Consolas" panose="020B0609020204030204" pitchFamily="49" charset="0"/>
            </a:endParaRPr>
          </a:p>
          <a:p>
            <a:r>
              <a:rPr lang="en-US" sz="2800" b="1">
                <a:solidFill>
                  <a:srgbClr val="0000E1"/>
                </a:solidFill>
                <a:latin typeface="Consolas" panose="020B0609020204030204" pitchFamily="49" charset="0"/>
              </a:rPr>
              <a:t> public class </a:t>
            </a:r>
            <a:r>
              <a:rPr lang="en-US" sz="2800" b="1" err="1">
                <a:solidFill>
                  <a:srgbClr val="007456"/>
                </a:solidFill>
                <a:latin typeface="Consolas" panose="020B0609020204030204" pitchFamily="49" charset="0"/>
              </a:rPr>
              <a:t>BaseResponse</a:t>
            </a:r>
            <a:endParaRPr lang="en-US" sz="2800" b="1">
              <a:solidFill>
                <a:srgbClr val="007456"/>
              </a:solidFill>
              <a:latin typeface="Consolas" panose="020B0609020204030204" pitchFamily="49" charset="0"/>
            </a:endParaRPr>
          </a:p>
          <a:p>
            <a:r>
              <a:rPr lang="en-US" sz="2800" b="1">
                <a:latin typeface="Consolas" panose="020B0609020204030204" pitchFamily="49" charset="0"/>
              </a:rPr>
              <a:t> {</a:t>
            </a:r>
          </a:p>
          <a:p>
            <a:r>
              <a:rPr lang="en-US" sz="2800" b="1">
                <a:latin typeface="Consolas" panose="020B0609020204030204" pitchFamily="49" charset="0"/>
              </a:rPr>
              <a:t>    </a:t>
            </a:r>
            <a:r>
              <a:rPr lang="en-US" sz="2800" b="1">
                <a:solidFill>
                  <a:srgbClr val="0000E1"/>
                </a:solidFill>
                <a:latin typeface="Consolas" panose="020B0609020204030204" pitchFamily="49" charset="0"/>
              </a:rPr>
              <a:t>public bool </a:t>
            </a:r>
            <a:r>
              <a:rPr lang="en-US" sz="2800" b="1">
                <a:latin typeface="Consolas" panose="020B0609020204030204" pitchFamily="49" charset="0"/>
              </a:rPr>
              <a:t>Success { </a:t>
            </a:r>
            <a:r>
              <a:rPr lang="en-US" sz="2800" b="1">
                <a:solidFill>
                  <a:srgbClr val="0000E1"/>
                </a:solidFill>
                <a:latin typeface="Consolas" panose="020B0609020204030204" pitchFamily="49" charset="0"/>
              </a:rPr>
              <a:t>get</a:t>
            </a:r>
            <a:r>
              <a:rPr lang="en-US" sz="2800" b="1">
                <a:latin typeface="Consolas" panose="020B0609020204030204" pitchFamily="49" charset="0"/>
              </a:rPr>
              <a:t>; </a:t>
            </a:r>
            <a:r>
              <a:rPr lang="en-US" sz="2800" b="1">
                <a:solidFill>
                  <a:srgbClr val="0000E1"/>
                </a:solidFill>
                <a:latin typeface="Consolas" panose="020B0609020204030204" pitchFamily="49" charset="0"/>
              </a:rPr>
              <a:t>set</a:t>
            </a:r>
            <a:r>
              <a:rPr lang="en-US" sz="2800" b="1">
                <a:latin typeface="Consolas" panose="020B0609020204030204" pitchFamily="49" charset="0"/>
              </a:rPr>
              <a:t>; }</a:t>
            </a:r>
          </a:p>
          <a:p>
            <a:r>
              <a:rPr lang="en-US" sz="2800" b="1">
                <a:latin typeface="Consolas" panose="020B0609020204030204" pitchFamily="49" charset="0"/>
              </a:rPr>
              <a:t>    </a:t>
            </a:r>
            <a:r>
              <a:rPr lang="en-US" sz="2800" b="1">
                <a:solidFill>
                  <a:srgbClr val="0000E1"/>
                </a:solidFill>
                <a:latin typeface="Consolas" panose="020B0609020204030204" pitchFamily="49" charset="0"/>
              </a:rPr>
              <a:t>public</a:t>
            </a:r>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Message { </a:t>
            </a:r>
            <a:r>
              <a:rPr lang="en-US" sz="2800" b="1">
                <a:solidFill>
                  <a:srgbClr val="0000E1"/>
                </a:solidFill>
                <a:latin typeface="Consolas" panose="020B0609020204030204" pitchFamily="49" charset="0"/>
              </a:rPr>
              <a:t>get</a:t>
            </a:r>
            <a:r>
              <a:rPr lang="en-US" sz="2800" b="1">
                <a:latin typeface="Consolas" panose="020B0609020204030204" pitchFamily="49" charset="0"/>
              </a:rPr>
              <a:t>; </a:t>
            </a:r>
            <a:r>
              <a:rPr lang="en-US" sz="2800" b="1">
                <a:solidFill>
                  <a:srgbClr val="0000E1"/>
                </a:solidFill>
                <a:latin typeface="Consolas" panose="020B0609020204030204" pitchFamily="49" charset="0"/>
              </a:rPr>
              <a:t>set</a:t>
            </a:r>
            <a:r>
              <a:rPr lang="en-US" sz="2800" b="1">
                <a:latin typeface="Consolas" panose="020B0609020204030204" pitchFamily="49" charset="0"/>
              </a:rPr>
              <a:t>; }</a:t>
            </a:r>
          </a:p>
          <a:p>
            <a:r>
              <a:rPr lang="en-US" sz="2800" b="1">
                <a:latin typeface="Consolas" panose="020B0609020204030204" pitchFamily="49" charset="0"/>
              </a:rPr>
              <a:t> }</a:t>
            </a:r>
          </a:p>
        </p:txBody>
      </p:sp>
    </p:spTree>
    <p:extLst>
      <p:ext uri="{BB962C8B-B14F-4D97-AF65-F5344CB8AC3E}">
        <p14:creationId xmlns:p14="http://schemas.microsoft.com/office/powerpoint/2010/main" val="2342008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D652609-A1D0-FB4C-A9A9-25F63A585E15}"/>
              </a:ext>
            </a:extLst>
          </p:cNvPr>
          <p:cNvSpPr txBox="1"/>
          <p:nvPr/>
        </p:nvSpPr>
        <p:spPr>
          <a:xfrm>
            <a:off x="1883083" y="810879"/>
            <a:ext cx="9581842" cy="4832092"/>
          </a:xfrm>
          <a:prstGeom prst="rect">
            <a:avLst/>
          </a:prstGeom>
          <a:noFill/>
        </p:spPr>
        <p:txBody>
          <a:bodyPr wrap="square" rtlCol="0">
            <a:spAutoFit/>
          </a:bodyPr>
          <a:lstStyle/>
          <a:p>
            <a:r>
              <a:rPr lang="en-US" sz="2800" b="1">
                <a:solidFill>
                  <a:srgbClr val="0000E1"/>
                </a:solidFill>
                <a:latin typeface="Consolas" panose="020B0609020204030204" pitchFamily="49" charset="0"/>
              </a:rPr>
              <a:t> </a:t>
            </a:r>
          </a:p>
          <a:p>
            <a:r>
              <a:rPr lang="en-US" sz="2800" b="1">
                <a:solidFill>
                  <a:srgbClr val="0000E1"/>
                </a:solidFill>
                <a:latin typeface="Consolas" panose="020B0609020204030204" pitchFamily="49" charset="0"/>
              </a:rPr>
              <a:t> public class</a:t>
            </a:r>
            <a:r>
              <a:rPr lang="en-US" sz="2800" b="1">
                <a:latin typeface="Consolas" panose="020B0609020204030204" pitchFamily="49" charset="0"/>
              </a:rPr>
              <a:t> </a:t>
            </a:r>
            <a:r>
              <a:rPr lang="en-US" sz="2800" b="1" err="1">
                <a:solidFill>
                  <a:srgbClr val="007456"/>
                </a:solidFill>
                <a:latin typeface="Consolas" panose="020B0609020204030204" pitchFamily="49" charset="0"/>
              </a:rPr>
              <a:t>BeersResponse</a:t>
            </a:r>
            <a:r>
              <a:rPr lang="en-US" sz="2800" b="1">
                <a:latin typeface="Consolas" panose="020B0609020204030204" pitchFamily="49" charset="0"/>
              </a:rPr>
              <a:t> : </a:t>
            </a:r>
            <a:r>
              <a:rPr lang="en-US" sz="2800" b="1" err="1">
                <a:solidFill>
                  <a:srgbClr val="007456"/>
                </a:solidFill>
                <a:latin typeface="Consolas" panose="020B0609020204030204" pitchFamily="49" charset="0"/>
              </a:rPr>
              <a:t>BaseResponse</a:t>
            </a:r>
            <a:endParaRPr lang="en-US" sz="2800" b="1">
              <a:solidFill>
                <a:srgbClr val="007456"/>
              </a:solidFill>
              <a:latin typeface="Consolas" panose="020B0609020204030204" pitchFamily="49" charset="0"/>
            </a:endParaRPr>
          </a:p>
          <a:p>
            <a:r>
              <a:rPr lang="en-US" sz="2800" b="1">
                <a:latin typeface="Consolas" panose="020B0609020204030204" pitchFamily="49" charset="0"/>
              </a:rPr>
              <a:t> {</a:t>
            </a:r>
          </a:p>
          <a:p>
            <a:r>
              <a:rPr lang="en-US" sz="2800" b="1">
                <a:latin typeface="Consolas" panose="020B0609020204030204" pitchFamily="49" charset="0"/>
              </a:rPr>
              <a:t>    </a:t>
            </a:r>
            <a:r>
              <a:rPr lang="en-US" sz="2800" b="1">
                <a:solidFill>
                  <a:srgbClr val="0000E1"/>
                </a:solidFill>
                <a:latin typeface="Consolas" panose="020B0609020204030204" pitchFamily="49" charset="0"/>
              </a:rPr>
              <a:t>public List&lt;</a:t>
            </a:r>
            <a:r>
              <a:rPr lang="en-US" sz="2800" b="1">
                <a:solidFill>
                  <a:srgbClr val="007456"/>
                </a:solidFill>
                <a:latin typeface="Consolas" panose="020B0609020204030204" pitchFamily="49" charset="0"/>
              </a:rPr>
              <a:t>Beer</a:t>
            </a:r>
            <a:r>
              <a:rPr lang="en-US" sz="2800" b="1">
                <a:solidFill>
                  <a:srgbClr val="0000E1"/>
                </a:solidFill>
                <a:latin typeface="Consolas" panose="020B0609020204030204" pitchFamily="49" charset="0"/>
              </a:rPr>
              <a:t>&gt;</a:t>
            </a:r>
            <a:r>
              <a:rPr lang="en-US" sz="2800" b="1">
                <a:solidFill>
                  <a:srgbClr val="007456"/>
                </a:solidFill>
                <a:latin typeface="Consolas" panose="020B0609020204030204" pitchFamily="49" charset="0"/>
              </a:rPr>
              <a:t> Beers</a:t>
            </a:r>
            <a:r>
              <a:rPr lang="en-US" sz="2800" b="1">
                <a:latin typeface="Consolas" panose="020B0609020204030204" pitchFamily="49" charset="0"/>
              </a:rPr>
              <a:t> { </a:t>
            </a:r>
            <a:r>
              <a:rPr lang="en-US" sz="2800" b="1">
                <a:solidFill>
                  <a:srgbClr val="0000E1"/>
                </a:solidFill>
                <a:latin typeface="Consolas" panose="020B0609020204030204" pitchFamily="49" charset="0"/>
              </a:rPr>
              <a:t>get</a:t>
            </a:r>
            <a:r>
              <a:rPr lang="en-US" sz="2800" b="1">
                <a:latin typeface="Consolas" panose="020B0609020204030204" pitchFamily="49" charset="0"/>
              </a:rPr>
              <a:t>; </a:t>
            </a:r>
            <a:r>
              <a:rPr lang="en-US" sz="2800" b="1">
                <a:solidFill>
                  <a:srgbClr val="0000E1"/>
                </a:solidFill>
                <a:latin typeface="Consolas" panose="020B0609020204030204" pitchFamily="49" charset="0"/>
              </a:rPr>
              <a:t>set</a:t>
            </a:r>
            <a:r>
              <a:rPr lang="en-US" sz="2800" b="1">
                <a:latin typeface="Consolas" panose="020B0609020204030204" pitchFamily="49" charset="0"/>
              </a:rPr>
              <a:t>; }</a:t>
            </a:r>
          </a:p>
          <a:p>
            <a:r>
              <a:rPr lang="en-US" sz="2800" b="1">
                <a:latin typeface="Consolas" panose="020B0609020204030204" pitchFamily="49" charset="0"/>
              </a:rPr>
              <a:t> }</a:t>
            </a:r>
          </a:p>
          <a:p>
            <a:endParaRPr lang="en-US" sz="2800" b="1">
              <a:latin typeface="Consolas" panose="020B0609020204030204" pitchFamily="49" charset="0"/>
            </a:endParaRPr>
          </a:p>
          <a:p>
            <a:r>
              <a:rPr lang="en-US" sz="2800" b="1">
                <a:solidFill>
                  <a:srgbClr val="0000E1"/>
                </a:solidFill>
                <a:latin typeface="Consolas" panose="020B0609020204030204" pitchFamily="49" charset="0"/>
              </a:rPr>
              <a:t> public class </a:t>
            </a:r>
            <a:r>
              <a:rPr lang="en-US" sz="2800" b="1" err="1">
                <a:solidFill>
                  <a:srgbClr val="007456"/>
                </a:solidFill>
                <a:latin typeface="Consolas" panose="020B0609020204030204" pitchFamily="49" charset="0"/>
              </a:rPr>
              <a:t>BaseResponse</a:t>
            </a:r>
            <a:endParaRPr lang="en-US" sz="2800" b="1">
              <a:solidFill>
                <a:srgbClr val="007456"/>
              </a:solidFill>
              <a:latin typeface="Consolas" panose="020B0609020204030204" pitchFamily="49" charset="0"/>
            </a:endParaRPr>
          </a:p>
          <a:p>
            <a:r>
              <a:rPr lang="en-US" sz="2800" b="1">
                <a:latin typeface="Consolas" panose="020B0609020204030204" pitchFamily="49" charset="0"/>
              </a:rPr>
              <a:t> {</a:t>
            </a:r>
          </a:p>
          <a:p>
            <a:r>
              <a:rPr lang="en-US" sz="2800" b="1">
                <a:latin typeface="Consolas" panose="020B0609020204030204" pitchFamily="49" charset="0"/>
              </a:rPr>
              <a:t>    </a:t>
            </a:r>
            <a:r>
              <a:rPr lang="en-US" sz="2800" b="1">
                <a:solidFill>
                  <a:srgbClr val="0000E1"/>
                </a:solidFill>
                <a:latin typeface="Consolas" panose="020B0609020204030204" pitchFamily="49" charset="0"/>
              </a:rPr>
              <a:t>public bool </a:t>
            </a:r>
            <a:r>
              <a:rPr lang="en-US" sz="2800" b="1">
                <a:latin typeface="Consolas" panose="020B0609020204030204" pitchFamily="49" charset="0"/>
              </a:rPr>
              <a:t>Success { </a:t>
            </a:r>
            <a:r>
              <a:rPr lang="en-US" sz="2800" b="1">
                <a:solidFill>
                  <a:srgbClr val="0000E1"/>
                </a:solidFill>
                <a:latin typeface="Consolas" panose="020B0609020204030204" pitchFamily="49" charset="0"/>
              </a:rPr>
              <a:t>get</a:t>
            </a:r>
            <a:r>
              <a:rPr lang="en-US" sz="2800" b="1">
                <a:latin typeface="Consolas" panose="020B0609020204030204" pitchFamily="49" charset="0"/>
              </a:rPr>
              <a:t>; </a:t>
            </a:r>
            <a:r>
              <a:rPr lang="en-US" sz="2800" b="1">
                <a:solidFill>
                  <a:srgbClr val="0000E1"/>
                </a:solidFill>
                <a:latin typeface="Consolas" panose="020B0609020204030204" pitchFamily="49" charset="0"/>
              </a:rPr>
              <a:t>set</a:t>
            </a:r>
            <a:r>
              <a:rPr lang="en-US" sz="2800" b="1">
                <a:latin typeface="Consolas" panose="020B0609020204030204" pitchFamily="49" charset="0"/>
              </a:rPr>
              <a:t>; }</a:t>
            </a:r>
          </a:p>
          <a:p>
            <a:r>
              <a:rPr lang="en-US" sz="2800" b="1">
                <a:latin typeface="Consolas" panose="020B0609020204030204" pitchFamily="49" charset="0"/>
              </a:rPr>
              <a:t>    </a:t>
            </a:r>
            <a:r>
              <a:rPr lang="en-US" sz="2800" b="1">
                <a:solidFill>
                  <a:srgbClr val="0000E1"/>
                </a:solidFill>
                <a:latin typeface="Consolas" panose="020B0609020204030204" pitchFamily="49" charset="0"/>
              </a:rPr>
              <a:t>public</a:t>
            </a:r>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Message { </a:t>
            </a:r>
            <a:r>
              <a:rPr lang="en-US" sz="2800" b="1">
                <a:solidFill>
                  <a:srgbClr val="0000E1"/>
                </a:solidFill>
                <a:latin typeface="Consolas" panose="020B0609020204030204" pitchFamily="49" charset="0"/>
              </a:rPr>
              <a:t>get</a:t>
            </a:r>
            <a:r>
              <a:rPr lang="en-US" sz="2800" b="1">
                <a:latin typeface="Consolas" panose="020B0609020204030204" pitchFamily="49" charset="0"/>
              </a:rPr>
              <a:t>; </a:t>
            </a:r>
            <a:r>
              <a:rPr lang="en-US" sz="2800" b="1">
                <a:solidFill>
                  <a:srgbClr val="0000E1"/>
                </a:solidFill>
                <a:latin typeface="Consolas" panose="020B0609020204030204" pitchFamily="49" charset="0"/>
              </a:rPr>
              <a:t>set</a:t>
            </a:r>
            <a:r>
              <a:rPr lang="en-US" sz="2800" b="1">
                <a:latin typeface="Consolas" panose="020B0609020204030204" pitchFamily="49" charset="0"/>
              </a:rPr>
              <a:t>; }</a:t>
            </a:r>
          </a:p>
          <a:p>
            <a:r>
              <a:rPr lang="en-US" sz="2800" b="1">
                <a:latin typeface="Consolas" panose="020B0609020204030204" pitchFamily="49" charset="0"/>
              </a:rPr>
              <a:t> }</a:t>
            </a:r>
          </a:p>
        </p:txBody>
      </p:sp>
      <p:sp>
        <p:nvSpPr>
          <p:cNvPr id="7" name="Rectangle 6">
            <a:extLst>
              <a:ext uri="{FF2B5EF4-FFF2-40B4-BE49-F238E27FC236}">
                <a16:creationId xmlns:a16="http://schemas.microsoft.com/office/drawing/2014/main" id="{93F4250E-F4F7-FC4C-B6F1-ECD701166386}"/>
              </a:ext>
            </a:extLst>
          </p:cNvPr>
          <p:cNvSpPr/>
          <p:nvPr/>
        </p:nvSpPr>
        <p:spPr>
          <a:xfrm>
            <a:off x="1943203" y="810879"/>
            <a:ext cx="8353014" cy="5366084"/>
          </a:xfrm>
          <a:prstGeom prst="rect">
            <a:avLst/>
          </a:prstGeom>
          <a:solidFill>
            <a:schemeClr val="bg2">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1">
            <a:extLst>
              <a:ext uri="{FF2B5EF4-FFF2-40B4-BE49-F238E27FC236}">
                <a16:creationId xmlns:a16="http://schemas.microsoft.com/office/drawing/2014/main" id="{868ED287-76AC-6142-9019-02951B3B6281}"/>
              </a:ext>
            </a:extLst>
          </p:cNvPr>
          <p:cNvSpPr/>
          <p:nvPr/>
        </p:nvSpPr>
        <p:spPr>
          <a:xfrm>
            <a:off x="2633472" y="4219281"/>
            <a:ext cx="6705600" cy="533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rgbClr val="0000E1"/>
                </a:solidFill>
                <a:latin typeface="Consolas" panose="020B0609020204030204" pitchFamily="49" charset="0"/>
              </a:rPr>
              <a:t>public bool </a:t>
            </a:r>
            <a:r>
              <a:rPr lang="en-US" sz="2800" b="1">
                <a:solidFill>
                  <a:schemeClr val="tx1"/>
                </a:solidFill>
                <a:latin typeface="Consolas" panose="020B0609020204030204" pitchFamily="49" charset="0"/>
              </a:rPr>
              <a:t>Success { </a:t>
            </a:r>
            <a:r>
              <a:rPr lang="en-US" sz="2800" b="1">
                <a:solidFill>
                  <a:srgbClr val="0000E1"/>
                </a:solidFill>
                <a:latin typeface="Consolas" panose="020B0609020204030204" pitchFamily="49" charset="0"/>
              </a:rPr>
              <a:t>get</a:t>
            </a:r>
            <a:r>
              <a:rPr lang="en-US" sz="2800" b="1">
                <a:solidFill>
                  <a:schemeClr val="tx1"/>
                </a:solidFill>
                <a:latin typeface="Consolas" panose="020B0609020204030204" pitchFamily="49" charset="0"/>
              </a:rPr>
              <a:t>; </a:t>
            </a:r>
            <a:r>
              <a:rPr lang="en-US" sz="2800" b="1">
                <a:solidFill>
                  <a:srgbClr val="0000E1"/>
                </a:solidFill>
                <a:latin typeface="Consolas" panose="020B0609020204030204" pitchFamily="49" charset="0"/>
              </a:rPr>
              <a:t>set</a:t>
            </a:r>
            <a:r>
              <a:rPr lang="en-US" sz="2800" b="1">
                <a:solidFill>
                  <a:schemeClr val="tx1"/>
                </a:solidFill>
                <a:latin typeface="Consolas" panose="020B0609020204030204" pitchFamily="49" charset="0"/>
              </a:rPr>
              <a:t>; }</a:t>
            </a:r>
            <a:endParaRPr lang="en-US" sz="2800" b="1">
              <a:solidFill>
                <a:srgbClr val="0000E1"/>
              </a:solidFill>
              <a:latin typeface="Consolas" panose="020B0609020204030204" pitchFamily="49" charset="0"/>
            </a:endParaRPr>
          </a:p>
        </p:txBody>
      </p:sp>
    </p:spTree>
    <p:extLst>
      <p:ext uri="{BB962C8B-B14F-4D97-AF65-F5344CB8AC3E}">
        <p14:creationId xmlns:p14="http://schemas.microsoft.com/office/powerpoint/2010/main" val="1497236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F38AA2B-2ED4-2E48-A749-721B66303D30}"/>
              </a:ext>
            </a:extLst>
          </p:cNvPr>
          <p:cNvSpPr txBox="1"/>
          <p:nvPr/>
        </p:nvSpPr>
        <p:spPr>
          <a:xfrm>
            <a:off x="1927119" y="584200"/>
            <a:ext cx="9581842" cy="4832092"/>
          </a:xfrm>
          <a:prstGeom prst="rect">
            <a:avLst/>
          </a:prstGeom>
          <a:noFill/>
        </p:spPr>
        <p:txBody>
          <a:bodyPr wrap="square" rtlCol="0">
            <a:spAutoFit/>
          </a:bodyPr>
          <a:lstStyle/>
          <a:p>
            <a:r>
              <a:rPr lang="en-US" sz="2800" b="1">
                <a:solidFill>
                  <a:srgbClr val="0000E1"/>
                </a:solidFill>
                <a:latin typeface="Consolas" panose="020B0609020204030204" pitchFamily="49" charset="0"/>
              </a:rPr>
              <a:t> </a:t>
            </a:r>
          </a:p>
          <a:p>
            <a:r>
              <a:rPr lang="en-US" sz="2800" b="1">
                <a:solidFill>
                  <a:srgbClr val="0000E1"/>
                </a:solidFill>
                <a:latin typeface="Consolas" panose="020B0609020204030204" pitchFamily="49" charset="0"/>
              </a:rPr>
              <a:t> try</a:t>
            </a:r>
            <a:endParaRPr lang="en-US" sz="2800" b="1">
              <a:solidFill>
                <a:srgbClr val="007456"/>
              </a:solidFill>
              <a:latin typeface="Consolas" panose="020B0609020204030204" pitchFamily="49" charset="0"/>
            </a:endParaRPr>
          </a:p>
          <a:p>
            <a:r>
              <a:rPr lang="en-US" sz="2800" b="1">
                <a:latin typeface="Consolas" panose="020B0609020204030204" pitchFamily="49" charset="0"/>
              </a:rPr>
              <a:t> {</a:t>
            </a:r>
          </a:p>
          <a:p>
            <a:r>
              <a:rPr lang="en-US" sz="2800" b="1">
                <a:latin typeface="Consolas" panose="020B0609020204030204" pitchFamily="49" charset="0"/>
              </a:rPr>
              <a:t>    var response = </a:t>
            </a:r>
            <a:r>
              <a:rPr lang="en-US" sz="2800" b="1" err="1">
                <a:latin typeface="Consolas" panose="020B0609020204030204" pitchFamily="49" charset="0"/>
              </a:rPr>
              <a:t>beerService.GetBeers</a:t>
            </a:r>
            <a:r>
              <a:rPr lang="en-US" sz="2800" b="1">
                <a:latin typeface="Consolas" panose="020B0609020204030204" pitchFamily="49" charset="0"/>
              </a:rPr>
              <a:t>();</a:t>
            </a:r>
          </a:p>
          <a:p>
            <a:r>
              <a:rPr lang="en-US" sz="2800" b="1">
                <a:latin typeface="Consolas" panose="020B0609020204030204" pitchFamily="49" charset="0"/>
              </a:rPr>
              <a:t>    …</a:t>
            </a:r>
          </a:p>
          <a:p>
            <a:r>
              <a:rPr lang="en-US" sz="2800" b="1">
                <a:latin typeface="Consolas" panose="020B0609020204030204" pitchFamily="49" charset="0"/>
              </a:rPr>
              <a:t> }</a:t>
            </a:r>
          </a:p>
          <a:p>
            <a:r>
              <a:rPr lang="en-US" sz="2800" b="1">
                <a:solidFill>
                  <a:srgbClr val="0000E1"/>
                </a:solidFill>
                <a:latin typeface="Consolas" panose="020B0609020204030204" pitchFamily="49" charset="0"/>
              </a:rPr>
              <a:t> catch(</a:t>
            </a:r>
            <a:r>
              <a:rPr lang="en-US" sz="2800" b="1">
                <a:solidFill>
                  <a:srgbClr val="007456"/>
                </a:solidFill>
                <a:latin typeface="Consolas" panose="020B0609020204030204" pitchFamily="49" charset="0"/>
              </a:rPr>
              <a:t>Exception</a:t>
            </a:r>
            <a:r>
              <a:rPr lang="en-US" sz="2800" b="1">
                <a:solidFill>
                  <a:srgbClr val="0000E1"/>
                </a:solidFill>
                <a:latin typeface="Consolas" panose="020B0609020204030204" pitchFamily="49" charset="0"/>
              </a:rPr>
              <a:t> ex)</a:t>
            </a:r>
            <a:endParaRPr lang="en-US" sz="2800" b="1">
              <a:solidFill>
                <a:srgbClr val="007456"/>
              </a:solidFill>
              <a:latin typeface="Consolas" panose="020B0609020204030204" pitchFamily="49" charset="0"/>
            </a:endParaRPr>
          </a:p>
          <a:p>
            <a:r>
              <a:rPr lang="en-US" sz="2800" b="1">
                <a:latin typeface="Consolas" panose="020B0609020204030204" pitchFamily="49" charset="0"/>
              </a:rPr>
              <a:t> {</a:t>
            </a:r>
          </a:p>
          <a:p>
            <a:r>
              <a:rPr lang="en-US" sz="2800" b="1">
                <a:latin typeface="Consolas" panose="020B0609020204030204" pitchFamily="49" charset="0"/>
              </a:rPr>
              <a:t>    _</a:t>
            </a:r>
            <a:r>
              <a:rPr lang="en-US" sz="2800" b="1" err="1">
                <a:latin typeface="Consolas" panose="020B0609020204030204" pitchFamily="49" charset="0"/>
              </a:rPr>
              <a:t>logger.ErrorFormat</a:t>
            </a:r>
            <a:r>
              <a:rPr lang="en-US" sz="2800" b="1">
                <a:latin typeface="Consolas" panose="020B0609020204030204" pitchFamily="49" charset="0"/>
              </a:rPr>
              <a:t>("…");</a:t>
            </a:r>
          </a:p>
          <a:p>
            <a:r>
              <a:rPr lang="en-US" sz="2800" b="1">
                <a:latin typeface="Consolas" panose="020B0609020204030204" pitchFamily="49" charset="0"/>
              </a:rPr>
              <a:t>    …</a:t>
            </a:r>
          </a:p>
          <a:p>
            <a:r>
              <a:rPr lang="en-US" sz="2800" b="1">
                <a:latin typeface="Consolas" panose="020B0609020204030204" pitchFamily="49" charset="0"/>
              </a:rPr>
              <a:t> }</a:t>
            </a:r>
          </a:p>
        </p:txBody>
      </p:sp>
    </p:spTree>
    <p:extLst>
      <p:ext uri="{BB962C8B-B14F-4D97-AF65-F5344CB8AC3E}">
        <p14:creationId xmlns:p14="http://schemas.microsoft.com/office/powerpoint/2010/main" val="3531622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D6B81-3A99-0A40-9345-D7EE770EA41B}"/>
              </a:ext>
            </a:extLst>
          </p:cNvPr>
          <p:cNvPicPr>
            <a:picLocks noChangeAspect="1"/>
          </p:cNvPicPr>
          <p:nvPr/>
        </p:nvPicPr>
        <p:blipFill>
          <a:blip r:embed="rId3"/>
          <a:stretch>
            <a:fillRect/>
          </a:stretch>
        </p:blipFill>
        <p:spPr>
          <a:xfrm>
            <a:off x="-442462" y="-1276221"/>
            <a:ext cx="13076923" cy="9807694"/>
          </a:xfrm>
          <a:prstGeom prst="rect">
            <a:avLst/>
          </a:prstGeom>
        </p:spPr>
      </p:pic>
      <p:sp>
        <p:nvSpPr>
          <p:cNvPr id="4" name="Rectangle 3">
            <a:extLst>
              <a:ext uri="{FF2B5EF4-FFF2-40B4-BE49-F238E27FC236}">
                <a16:creationId xmlns:a16="http://schemas.microsoft.com/office/drawing/2014/main" id="{A48EAB1B-BC33-0848-93FA-FA7C64C50B26}"/>
              </a:ext>
            </a:extLst>
          </p:cNvPr>
          <p:cNvSpPr/>
          <p:nvPr/>
        </p:nvSpPr>
        <p:spPr>
          <a:xfrm>
            <a:off x="1927119" y="810879"/>
            <a:ext cx="8368270" cy="5366084"/>
          </a:xfrm>
          <a:prstGeom prst="rect">
            <a:avLst/>
          </a:prstGeom>
          <a:solidFill>
            <a:schemeClr val="bg1"/>
          </a:solid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D3534F5-F0AD-2946-983A-B4B75EBAD77E}"/>
              </a:ext>
            </a:extLst>
          </p:cNvPr>
          <p:cNvSpPr txBox="1"/>
          <p:nvPr/>
        </p:nvSpPr>
        <p:spPr>
          <a:xfrm>
            <a:off x="1927119" y="793416"/>
            <a:ext cx="8732530" cy="3108543"/>
          </a:xfrm>
          <a:prstGeom prst="rect">
            <a:avLst/>
          </a:prstGeom>
          <a:noFill/>
        </p:spPr>
        <p:txBody>
          <a:bodyPr wrap="square" rtlCol="0">
            <a:spAutoFit/>
          </a:bodyPr>
          <a:lstStyle/>
          <a:p>
            <a:r>
              <a:rPr lang="en-US" sz="2800" b="1" dirty="0">
                <a:solidFill>
                  <a:srgbClr val="0000E1"/>
                </a:solidFill>
                <a:latin typeface="Consolas" panose="020B0609020204030204" pitchFamily="49" charset="0"/>
              </a:rPr>
              <a:t> </a:t>
            </a:r>
          </a:p>
          <a:p>
            <a:r>
              <a:rPr lang="en-US" sz="2800" b="1" dirty="0">
                <a:solidFill>
                  <a:srgbClr val="0000E1"/>
                </a:solidFill>
                <a:latin typeface="Consolas" panose="020B0609020204030204" pitchFamily="49" charset="0"/>
              </a:rPr>
              <a:t> </a:t>
            </a:r>
            <a:r>
              <a:rPr lang="en-US" sz="2800" b="1" dirty="0">
                <a:latin typeface="Consolas" panose="020B0609020204030204" pitchFamily="49" charset="0"/>
              </a:rPr>
              <a:t>_</a:t>
            </a:r>
            <a:r>
              <a:rPr lang="en-US" sz="2800" b="1" dirty="0" err="1">
                <a:latin typeface="Consolas" panose="020B0609020204030204" pitchFamily="49" charset="0"/>
              </a:rPr>
              <a:t>logger.ErrorFormat</a:t>
            </a:r>
            <a:r>
              <a:rPr lang="en-US" sz="2800" b="1" dirty="0">
                <a:latin typeface="Consolas" panose="020B0609020204030204" pitchFamily="49" charset="0"/>
              </a:rPr>
              <a:t>(</a:t>
            </a:r>
            <a:r>
              <a:rPr lang="en-US" sz="2800" b="1" dirty="0">
                <a:solidFill>
                  <a:srgbClr val="9F810D"/>
                </a:solidFill>
                <a:latin typeface="Consolas" panose="020B0609020204030204" pitchFamily="49" charset="0"/>
              </a:rPr>
              <a:t>$“process failed for</a:t>
            </a:r>
            <a:r>
              <a:rPr lang="en-US" sz="2800" b="1" dirty="0">
                <a:latin typeface="Consolas" panose="020B0609020204030204" pitchFamily="49" charset="0"/>
              </a:rPr>
              <a:t> </a:t>
            </a:r>
          </a:p>
          <a:p>
            <a:r>
              <a:rPr lang="en-US" sz="2800" b="1" dirty="0">
                <a:latin typeface="Consolas" panose="020B0609020204030204" pitchFamily="49" charset="0"/>
              </a:rPr>
              <a:t>    </a:t>
            </a:r>
            <a:r>
              <a:rPr lang="en-US" sz="2800" b="1" dirty="0">
                <a:solidFill>
                  <a:srgbClr val="9F810D"/>
                </a:solidFill>
                <a:latin typeface="Consolas" panose="020B0609020204030204" pitchFamily="49" charset="0"/>
              </a:rPr>
              <a:t>client:</a:t>
            </a:r>
            <a:r>
              <a:rPr lang="en-US" sz="2800" b="1" dirty="0">
                <a:latin typeface="Consolas" panose="020B0609020204030204" pitchFamily="49" charset="0"/>
              </a:rPr>
              <a:t> {</a:t>
            </a:r>
            <a:r>
              <a:rPr lang="en-US" sz="2800" b="1" dirty="0" err="1">
                <a:latin typeface="Consolas" panose="020B0609020204030204" pitchFamily="49" charset="0"/>
              </a:rPr>
              <a:t>request.ClientCode</a:t>
            </a:r>
            <a:r>
              <a:rPr lang="en-US" sz="2800" b="1" dirty="0">
                <a:latin typeface="Consolas" panose="020B0609020204030204" pitchFamily="49" charset="0"/>
              </a:rPr>
              <a:t>}</a:t>
            </a:r>
            <a:r>
              <a:rPr lang="en-US" sz="2800" b="1" dirty="0">
                <a:solidFill>
                  <a:srgbClr val="9F810D"/>
                </a:solidFill>
                <a:latin typeface="Consolas" panose="020B0609020204030204" pitchFamily="49" charset="0"/>
              </a:rPr>
              <a:t>,</a:t>
            </a:r>
          </a:p>
          <a:p>
            <a:r>
              <a:rPr lang="en-US" sz="2800" b="1" dirty="0">
                <a:latin typeface="Consolas" panose="020B0609020204030204" pitchFamily="49" charset="0"/>
              </a:rPr>
              <a:t>    </a:t>
            </a:r>
            <a:r>
              <a:rPr lang="en-US" sz="2800" b="1" dirty="0" err="1">
                <a:solidFill>
                  <a:srgbClr val="9F810D"/>
                </a:solidFill>
                <a:latin typeface="Consolas" panose="020B0609020204030204" pitchFamily="49" charset="0"/>
              </a:rPr>
              <a:t>requestId</a:t>
            </a:r>
            <a:r>
              <a:rPr lang="en-US" sz="2800" b="1" dirty="0">
                <a:solidFill>
                  <a:srgbClr val="9F810D"/>
                </a:solidFill>
                <a:latin typeface="Consolas" panose="020B0609020204030204" pitchFamily="49" charset="0"/>
              </a:rPr>
              <a:t>:</a:t>
            </a:r>
            <a:r>
              <a:rPr lang="en-US" sz="2800" b="1" dirty="0">
                <a:latin typeface="Consolas" panose="020B0609020204030204" pitchFamily="49" charset="0"/>
              </a:rPr>
              <a:t> {</a:t>
            </a:r>
            <a:r>
              <a:rPr lang="en-US" sz="2800" b="1" dirty="0" err="1">
                <a:latin typeface="Consolas" panose="020B0609020204030204" pitchFamily="49" charset="0"/>
              </a:rPr>
              <a:t>request.RequestId</a:t>
            </a:r>
            <a:r>
              <a:rPr lang="en-US" sz="2800" b="1" dirty="0">
                <a:latin typeface="Consolas" panose="020B0609020204030204" pitchFamily="49" charset="0"/>
              </a:rPr>
              <a:t>}</a:t>
            </a:r>
            <a:r>
              <a:rPr lang="en-US" sz="2800" b="1" dirty="0">
                <a:solidFill>
                  <a:srgbClr val="9F810D"/>
                </a:solidFill>
                <a:latin typeface="Consolas" panose="020B0609020204030204" pitchFamily="49" charset="0"/>
              </a:rPr>
              <a:t>,</a:t>
            </a:r>
          </a:p>
          <a:p>
            <a:r>
              <a:rPr lang="en-US" sz="2800" b="1" dirty="0">
                <a:latin typeface="Consolas" panose="020B0609020204030204" pitchFamily="49" charset="0"/>
              </a:rPr>
              <a:t>    </a:t>
            </a:r>
            <a:r>
              <a:rPr lang="en-US" sz="2800" b="1" dirty="0">
                <a:solidFill>
                  <a:srgbClr val="9F810D"/>
                </a:solidFill>
                <a:latin typeface="Consolas" panose="020B0609020204030204" pitchFamily="49" charset="0"/>
              </a:rPr>
              <a:t>beer:</a:t>
            </a:r>
            <a:r>
              <a:rPr lang="en-US" sz="2800" b="1" dirty="0">
                <a:latin typeface="Consolas" panose="020B0609020204030204" pitchFamily="49" charset="0"/>
              </a:rPr>
              <a:t> {</a:t>
            </a:r>
            <a:r>
              <a:rPr lang="en-US" sz="2800" b="1" dirty="0" err="1">
                <a:latin typeface="Consolas" panose="020B0609020204030204" pitchFamily="49" charset="0"/>
              </a:rPr>
              <a:t>request.Beer.Name</a:t>
            </a:r>
            <a:r>
              <a:rPr lang="en-US" sz="2800" b="1" dirty="0">
                <a:latin typeface="Consolas" panose="020B0609020204030204" pitchFamily="49" charset="0"/>
              </a:rPr>
              <a:t>}</a:t>
            </a:r>
            <a:r>
              <a:rPr lang="en-US" sz="2800" b="1" dirty="0">
                <a:solidFill>
                  <a:srgbClr val="9F810D"/>
                </a:solidFill>
                <a:latin typeface="Consolas" panose="020B0609020204030204" pitchFamily="49" charset="0"/>
              </a:rPr>
              <a:t>,</a:t>
            </a:r>
          </a:p>
          <a:p>
            <a:r>
              <a:rPr lang="en-US" sz="2800" b="1" dirty="0">
                <a:latin typeface="Consolas" panose="020B0609020204030204" pitchFamily="49" charset="0"/>
              </a:rPr>
              <a:t>    </a:t>
            </a:r>
            <a:r>
              <a:rPr lang="en-US" sz="2800" b="1" dirty="0">
                <a:solidFill>
                  <a:srgbClr val="9F810D"/>
                </a:solidFill>
                <a:latin typeface="Consolas" panose="020B0609020204030204" pitchFamily="49" charset="0"/>
              </a:rPr>
              <a:t>brewery:</a:t>
            </a:r>
            <a:r>
              <a:rPr lang="en-US" sz="2800" b="1" dirty="0">
                <a:latin typeface="Consolas" panose="020B0609020204030204" pitchFamily="49" charset="0"/>
              </a:rPr>
              <a:t> {</a:t>
            </a:r>
            <a:r>
              <a:rPr lang="en-US" sz="2800" b="1" dirty="0" err="1">
                <a:latin typeface="Consolas" panose="020B0609020204030204" pitchFamily="49" charset="0"/>
              </a:rPr>
              <a:t>request.Beer.Brewery</a:t>
            </a:r>
            <a:r>
              <a:rPr lang="en-US" sz="2800" b="1" dirty="0">
                <a:latin typeface="Consolas" panose="020B0609020204030204" pitchFamily="49" charset="0"/>
              </a:rPr>
              <a:t>}</a:t>
            </a:r>
            <a:r>
              <a:rPr lang="en-US" sz="2800" b="1" dirty="0">
                <a:solidFill>
                  <a:srgbClr val="9F810D"/>
                </a:solidFill>
                <a:latin typeface="Consolas" panose="020B0609020204030204" pitchFamily="49" charset="0"/>
              </a:rPr>
              <a:t>,</a:t>
            </a:r>
          </a:p>
          <a:p>
            <a:r>
              <a:rPr lang="en-US" sz="2800" b="1" dirty="0">
                <a:latin typeface="Consolas" panose="020B0609020204030204" pitchFamily="49" charset="0"/>
              </a:rPr>
              <a:t>    </a:t>
            </a:r>
            <a:r>
              <a:rPr lang="en-US" sz="2800" b="1" dirty="0">
                <a:solidFill>
                  <a:srgbClr val="9F810D"/>
                </a:solidFill>
                <a:latin typeface="Consolas" panose="020B0609020204030204" pitchFamily="49" charset="0"/>
              </a:rPr>
              <a:t>exception:</a:t>
            </a:r>
            <a:r>
              <a:rPr lang="en-US" sz="2800" b="1" dirty="0">
                <a:latin typeface="Consolas" panose="020B0609020204030204" pitchFamily="49" charset="0"/>
              </a:rPr>
              <a:t> {ex}</a:t>
            </a:r>
            <a:r>
              <a:rPr lang="en-US" sz="2800" b="1" dirty="0">
                <a:solidFill>
                  <a:srgbClr val="9F810D"/>
                </a:solidFill>
                <a:latin typeface="Consolas" panose="020B0609020204030204" pitchFamily="49" charset="0"/>
              </a:rPr>
              <a:t>."</a:t>
            </a:r>
            <a:r>
              <a:rPr lang="en-US" sz="2800" b="1" dirty="0">
                <a:latin typeface="Consolas" panose="020B0609020204030204" pitchFamily="49" charset="0"/>
              </a:rPr>
              <a:t>);</a:t>
            </a:r>
          </a:p>
        </p:txBody>
      </p:sp>
    </p:spTree>
    <p:extLst>
      <p:ext uri="{BB962C8B-B14F-4D97-AF65-F5344CB8AC3E}">
        <p14:creationId xmlns:p14="http://schemas.microsoft.com/office/powerpoint/2010/main" val="1853847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2">
            <a:extLst>
              <a:ext uri="{FF2B5EF4-FFF2-40B4-BE49-F238E27FC236}">
                <a16:creationId xmlns:a16="http://schemas.microsoft.com/office/drawing/2014/main" id="{64F4F1A2-93A0-3946-8D42-6F8B17BA45B1}"/>
              </a:ext>
            </a:extLst>
          </p:cNvPr>
          <p:cNvSpPr/>
          <p:nvPr/>
        </p:nvSpPr>
        <p:spPr>
          <a:xfrm rot="10800000">
            <a:off x="1511300" y="1170146"/>
            <a:ext cx="3949700" cy="4517708"/>
          </a:xfrm>
          <a:custGeom>
            <a:avLst/>
            <a:gdLst>
              <a:gd name="connsiteX0" fmla="*/ 0 w 3937000"/>
              <a:gd name="connsiteY0" fmla="*/ 656180 h 4508500"/>
              <a:gd name="connsiteX1" fmla="*/ 656180 w 3937000"/>
              <a:gd name="connsiteY1" fmla="*/ 0 h 4508500"/>
              <a:gd name="connsiteX2" fmla="*/ 3280820 w 3937000"/>
              <a:gd name="connsiteY2" fmla="*/ 0 h 4508500"/>
              <a:gd name="connsiteX3" fmla="*/ 3937000 w 3937000"/>
              <a:gd name="connsiteY3" fmla="*/ 656180 h 4508500"/>
              <a:gd name="connsiteX4" fmla="*/ 3937000 w 3937000"/>
              <a:gd name="connsiteY4" fmla="*/ 3852320 h 4508500"/>
              <a:gd name="connsiteX5" fmla="*/ 3280820 w 3937000"/>
              <a:gd name="connsiteY5" fmla="*/ 4508500 h 4508500"/>
              <a:gd name="connsiteX6" fmla="*/ 656180 w 3937000"/>
              <a:gd name="connsiteY6" fmla="*/ 4508500 h 4508500"/>
              <a:gd name="connsiteX7" fmla="*/ 0 w 3937000"/>
              <a:gd name="connsiteY7" fmla="*/ 3852320 h 4508500"/>
              <a:gd name="connsiteX8" fmla="*/ 0 w 3937000"/>
              <a:gd name="connsiteY8" fmla="*/ 656180 h 4508500"/>
              <a:gd name="connsiteX0" fmla="*/ 0 w 3949700"/>
              <a:gd name="connsiteY0" fmla="*/ 304580 h 4512500"/>
              <a:gd name="connsiteX1" fmla="*/ 668880 w 3949700"/>
              <a:gd name="connsiteY1" fmla="*/ 4000 h 4512500"/>
              <a:gd name="connsiteX2" fmla="*/ 3293520 w 3949700"/>
              <a:gd name="connsiteY2" fmla="*/ 4000 h 4512500"/>
              <a:gd name="connsiteX3" fmla="*/ 3949700 w 3949700"/>
              <a:gd name="connsiteY3" fmla="*/ 660180 h 4512500"/>
              <a:gd name="connsiteX4" fmla="*/ 3949700 w 3949700"/>
              <a:gd name="connsiteY4" fmla="*/ 3856320 h 4512500"/>
              <a:gd name="connsiteX5" fmla="*/ 3293520 w 3949700"/>
              <a:gd name="connsiteY5" fmla="*/ 4512500 h 4512500"/>
              <a:gd name="connsiteX6" fmla="*/ 668880 w 3949700"/>
              <a:gd name="connsiteY6" fmla="*/ 4512500 h 4512500"/>
              <a:gd name="connsiteX7" fmla="*/ 12700 w 3949700"/>
              <a:gd name="connsiteY7" fmla="*/ 3856320 h 4512500"/>
              <a:gd name="connsiteX8" fmla="*/ 0 w 3949700"/>
              <a:gd name="connsiteY8" fmla="*/ 304580 h 4512500"/>
              <a:gd name="connsiteX0" fmla="*/ 0 w 3949700"/>
              <a:gd name="connsiteY0" fmla="*/ 309788 h 4517708"/>
              <a:gd name="connsiteX1" fmla="*/ 668880 w 3949700"/>
              <a:gd name="connsiteY1" fmla="*/ 9208 h 4517708"/>
              <a:gd name="connsiteX2" fmla="*/ 3293520 w 3949700"/>
              <a:gd name="connsiteY2" fmla="*/ 9208 h 4517708"/>
              <a:gd name="connsiteX3" fmla="*/ 3949700 w 3949700"/>
              <a:gd name="connsiteY3" fmla="*/ 284388 h 4517708"/>
              <a:gd name="connsiteX4" fmla="*/ 3949700 w 3949700"/>
              <a:gd name="connsiteY4" fmla="*/ 3861528 h 4517708"/>
              <a:gd name="connsiteX5" fmla="*/ 3293520 w 3949700"/>
              <a:gd name="connsiteY5" fmla="*/ 4517708 h 4517708"/>
              <a:gd name="connsiteX6" fmla="*/ 668880 w 3949700"/>
              <a:gd name="connsiteY6" fmla="*/ 4517708 h 4517708"/>
              <a:gd name="connsiteX7" fmla="*/ 12700 w 3949700"/>
              <a:gd name="connsiteY7" fmla="*/ 3861528 h 4517708"/>
              <a:gd name="connsiteX8" fmla="*/ 0 w 3949700"/>
              <a:gd name="connsiteY8" fmla="*/ 309788 h 45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9700" h="4517708">
                <a:moveTo>
                  <a:pt x="0" y="309788"/>
                </a:moveTo>
                <a:cubicBezTo>
                  <a:pt x="0" y="-52610"/>
                  <a:pt x="306482" y="9208"/>
                  <a:pt x="668880" y="9208"/>
                </a:cubicBezTo>
                <a:lnTo>
                  <a:pt x="3293520" y="9208"/>
                </a:lnTo>
                <a:cubicBezTo>
                  <a:pt x="3655918" y="9208"/>
                  <a:pt x="3949700" y="-78010"/>
                  <a:pt x="3949700" y="284388"/>
                </a:cubicBezTo>
                <a:lnTo>
                  <a:pt x="3949700" y="3861528"/>
                </a:lnTo>
                <a:cubicBezTo>
                  <a:pt x="3949700" y="4223926"/>
                  <a:pt x="3655918" y="4517708"/>
                  <a:pt x="3293520" y="4517708"/>
                </a:cubicBezTo>
                <a:lnTo>
                  <a:pt x="668880" y="4517708"/>
                </a:lnTo>
                <a:cubicBezTo>
                  <a:pt x="306482" y="4517708"/>
                  <a:pt x="12700" y="4223926"/>
                  <a:pt x="12700" y="3861528"/>
                </a:cubicBezTo>
                <a:cubicBezTo>
                  <a:pt x="12700" y="2796148"/>
                  <a:pt x="0" y="1375168"/>
                  <a:pt x="0" y="309788"/>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059DFAC-AA12-9E43-9F24-809D47BA2997}"/>
              </a:ext>
            </a:extLst>
          </p:cNvPr>
          <p:cNvSpPr/>
          <p:nvPr/>
        </p:nvSpPr>
        <p:spPr>
          <a:xfrm>
            <a:off x="1510889" y="1016000"/>
            <a:ext cx="3950111" cy="1231900"/>
          </a:xfrm>
          <a:prstGeom prst="roundRect">
            <a:avLst/>
          </a:prstGeom>
          <a:solidFill>
            <a:srgbClr val="31BFCD"/>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AB8A3ECF-6573-AB4E-89DC-064A42A3FE72}"/>
              </a:ext>
            </a:extLst>
          </p:cNvPr>
          <p:cNvSpPr txBox="1"/>
          <p:nvPr/>
        </p:nvSpPr>
        <p:spPr>
          <a:xfrm>
            <a:off x="1524000" y="1197114"/>
            <a:ext cx="3937000" cy="830997"/>
          </a:xfrm>
          <a:prstGeom prst="rect">
            <a:avLst/>
          </a:prstGeom>
          <a:noFill/>
        </p:spPr>
        <p:txBody>
          <a:bodyPr wrap="square" rtlCol="0">
            <a:spAutoFit/>
          </a:bodyPr>
          <a:lstStyle/>
          <a:p>
            <a:pPr algn="ctr"/>
            <a:r>
              <a:rPr lang="en-US" sz="4800" b="1">
                <a:solidFill>
                  <a:schemeClr val="bg1"/>
                </a:solidFill>
                <a:latin typeface="Rocket Sans" panose="020B0602020202020204" pitchFamily="34" charset="0"/>
                <a:ea typeface="Rocket Sans" panose="020B0602020202020204" pitchFamily="34" charset="0"/>
              </a:rPr>
              <a:t>our object</a:t>
            </a:r>
          </a:p>
        </p:txBody>
      </p:sp>
      <p:sp>
        <p:nvSpPr>
          <p:cNvPr id="10" name="TextBox 9">
            <a:extLst>
              <a:ext uri="{FF2B5EF4-FFF2-40B4-BE49-F238E27FC236}">
                <a16:creationId xmlns:a16="http://schemas.microsoft.com/office/drawing/2014/main" id="{F3E3571B-82EF-CF4B-BB4C-D90CB6A9EEFB}"/>
              </a:ext>
            </a:extLst>
          </p:cNvPr>
          <p:cNvSpPr txBox="1"/>
          <p:nvPr/>
        </p:nvSpPr>
        <p:spPr>
          <a:xfrm>
            <a:off x="1524000" y="2287568"/>
            <a:ext cx="4191413" cy="3108543"/>
          </a:xfrm>
          <a:prstGeom prst="rect">
            <a:avLst/>
          </a:prstGeom>
          <a:noFill/>
        </p:spPr>
        <p:txBody>
          <a:bodyPr wrap="square" rtlCol="0">
            <a:spAutoFit/>
          </a:bodyPr>
          <a:lstStyle/>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Id</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Name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Abv</a:t>
            </a:r>
          </a:p>
          <a:p>
            <a:r>
              <a:rPr lang="en-US" sz="2800" b="1">
                <a:latin typeface="Consolas" panose="020B0609020204030204" pitchFamily="49" charset="0"/>
              </a:rPr>
              <a:t> </a:t>
            </a:r>
            <a:r>
              <a:rPr lang="en-US" sz="2800" b="1" err="1">
                <a:solidFill>
                  <a:srgbClr val="007456"/>
                </a:solidFill>
                <a:latin typeface="Consolas" panose="020B0609020204030204" pitchFamily="49" charset="0"/>
              </a:rPr>
              <a:t>BeerStyle</a:t>
            </a:r>
            <a:r>
              <a:rPr lang="en-US" sz="2800" b="1">
                <a:latin typeface="Consolas" panose="020B0609020204030204" pitchFamily="49" charset="0"/>
              </a:rPr>
              <a:t> Style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Description</a:t>
            </a:r>
          </a:p>
          <a:p>
            <a:r>
              <a:rPr lang="en-US" sz="2800" b="1">
                <a:latin typeface="Consolas" panose="020B0609020204030204" pitchFamily="49" charset="0"/>
              </a:rPr>
              <a:t> </a:t>
            </a:r>
            <a:r>
              <a:rPr lang="en-US" sz="2800" b="1">
                <a:solidFill>
                  <a:srgbClr val="0000E1"/>
                </a:solidFill>
                <a:latin typeface="Consolas" panose="020B0609020204030204" pitchFamily="49" charset="0"/>
              </a:rPr>
              <a:t>bool</a:t>
            </a:r>
            <a:r>
              <a:rPr lang="en-US" sz="2800" b="1">
                <a:latin typeface="Consolas" panose="020B0609020204030204" pitchFamily="49" charset="0"/>
              </a:rPr>
              <a:t> </a:t>
            </a:r>
            <a:r>
              <a:rPr lang="en-US" sz="2800" b="1" err="1">
                <a:latin typeface="Consolas" panose="020B0609020204030204" pitchFamily="49" charset="0"/>
              </a:rPr>
              <a:t>IsOnTap</a:t>
            </a:r>
            <a:endParaRPr lang="en-US" sz="2800" b="1">
              <a:latin typeface="Consolas" panose="020B0609020204030204" pitchFamily="49" charset="0"/>
            </a:endParaRPr>
          </a:p>
          <a:p>
            <a:r>
              <a:rPr lang="en-US" sz="2800" b="1">
                <a:latin typeface="Consolas" panose="020B0609020204030204" pitchFamily="49" charset="0"/>
              </a:rPr>
              <a:t> </a:t>
            </a:r>
            <a:r>
              <a:rPr lang="en-US" sz="2800" b="1">
                <a:solidFill>
                  <a:srgbClr val="007456"/>
                </a:solidFill>
                <a:latin typeface="Consolas" panose="020B0609020204030204" pitchFamily="49" charset="0"/>
              </a:rPr>
              <a:t>Brewery</a:t>
            </a:r>
            <a:r>
              <a:rPr lang="en-US" sz="2800" b="1">
                <a:latin typeface="Consolas" panose="020B0609020204030204" pitchFamily="49" charset="0"/>
              </a:rPr>
              <a:t> </a:t>
            </a:r>
            <a:r>
              <a:rPr lang="en-US" sz="2800" b="1" err="1">
                <a:latin typeface="Consolas" panose="020B0609020204030204" pitchFamily="49" charset="0"/>
              </a:rPr>
              <a:t>Brewery</a:t>
            </a:r>
            <a:r>
              <a:rPr lang="en-US" sz="2800">
                <a:latin typeface="Consolas" panose="020B0609020204030204" pitchFamily="49" charset="0"/>
              </a:rPr>
              <a:t> </a:t>
            </a:r>
            <a:endParaRPr lang="en-US" sz="2800" b="1">
              <a:latin typeface="Consolas" panose="020B0609020204030204" pitchFamily="49" charset="0"/>
            </a:endParaRPr>
          </a:p>
        </p:txBody>
      </p:sp>
    </p:spTree>
    <p:extLst>
      <p:ext uri="{BB962C8B-B14F-4D97-AF65-F5344CB8AC3E}">
        <p14:creationId xmlns:p14="http://schemas.microsoft.com/office/powerpoint/2010/main" val="4263742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2">
            <a:extLst>
              <a:ext uri="{FF2B5EF4-FFF2-40B4-BE49-F238E27FC236}">
                <a16:creationId xmlns:a16="http://schemas.microsoft.com/office/drawing/2014/main" id="{17CA71D0-1BC2-4641-B6C0-3E2994641AE5}"/>
              </a:ext>
            </a:extLst>
          </p:cNvPr>
          <p:cNvSpPr/>
          <p:nvPr/>
        </p:nvSpPr>
        <p:spPr>
          <a:xfrm rot="10800000">
            <a:off x="1511300" y="1170146"/>
            <a:ext cx="3949700" cy="4517708"/>
          </a:xfrm>
          <a:custGeom>
            <a:avLst/>
            <a:gdLst>
              <a:gd name="connsiteX0" fmla="*/ 0 w 3937000"/>
              <a:gd name="connsiteY0" fmla="*/ 656180 h 4508500"/>
              <a:gd name="connsiteX1" fmla="*/ 656180 w 3937000"/>
              <a:gd name="connsiteY1" fmla="*/ 0 h 4508500"/>
              <a:gd name="connsiteX2" fmla="*/ 3280820 w 3937000"/>
              <a:gd name="connsiteY2" fmla="*/ 0 h 4508500"/>
              <a:gd name="connsiteX3" fmla="*/ 3937000 w 3937000"/>
              <a:gd name="connsiteY3" fmla="*/ 656180 h 4508500"/>
              <a:gd name="connsiteX4" fmla="*/ 3937000 w 3937000"/>
              <a:gd name="connsiteY4" fmla="*/ 3852320 h 4508500"/>
              <a:gd name="connsiteX5" fmla="*/ 3280820 w 3937000"/>
              <a:gd name="connsiteY5" fmla="*/ 4508500 h 4508500"/>
              <a:gd name="connsiteX6" fmla="*/ 656180 w 3937000"/>
              <a:gd name="connsiteY6" fmla="*/ 4508500 h 4508500"/>
              <a:gd name="connsiteX7" fmla="*/ 0 w 3937000"/>
              <a:gd name="connsiteY7" fmla="*/ 3852320 h 4508500"/>
              <a:gd name="connsiteX8" fmla="*/ 0 w 3937000"/>
              <a:gd name="connsiteY8" fmla="*/ 656180 h 4508500"/>
              <a:gd name="connsiteX0" fmla="*/ 0 w 3949700"/>
              <a:gd name="connsiteY0" fmla="*/ 304580 h 4512500"/>
              <a:gd name="connsiteX1" fmla="*/ 668880 w 3949700"/>
              <a:gd name="connsiteY1" fmla="*/ 4000 h 4512500"/>
              <a:gd name="connsiteX2" fmla="*/ 3293520 w 3949700"/>
              <a:gd name="connsiteY2" fmla="*/ 4000 h 4512500"/>
              <a:gd name="connsiteX3" fmla="*/ 3949700 w 3949700"/>
              <a:gd name="connsiteY3" fmla="*/ 660180 h 4512500"/>
              <a:gd name="connsiteX4" fmla="*/ 3949700 w 3949700"/>
              <a:gd name="connsiteY4" fmla="*/ 3856320 h 4512500"/>
              <a:gd name="connsiteX5" fmla="*/ 3293520 w 3949700"/>
              <a:gd name="connsiteY5" fmla="*/ 4512500 h 4512500"/>
              <a:gd name="connsiteX6" fmla="*/ 668880 w 3949700"/>
              <a:gd name="connsiteY6" fmla="*/ 4512500 h 4512500"/>
              <a:gd name="connsiteX7" fmla="*/ 12700 w 3949700"/>
              <a:gd name="connsiteY7" fmla="*/ 3856320 h 4512500"/>
              <a:gd name="connsiteX8" fmla="*/ 0 w 3949700"/>
              <a:gd name="connsiteY8" fmla="*/ 304580 h 4512500"/>
              <a:gd name="connsiteX0" fmla="*/ 0 w 3949700"/>
              <a:gd name="connsiteY0" fmla="*/ 309788 h 4517708"/>
              <a:gd name="connsiteX1" fmla="*/ 668880 w 3949700"/>
              <a:gd name="connsiteY1" fmla="*/ 9208 h 4517708"/>
              <a:gd name="connsiteX2" fmla="*/ 3293520 w 3949700"/>
              <a:gd name="connsiteY2" fmla="*/ 9208 h 4517708"/>
              <a:gd name="connsiteX3" fmla="*/ 3949700 w 3949700"/>
              <a:gd name="connsiteY3" fmla="*/ 284388 h 4517708"/>
              <a:gd name="connsiteX4" fmla="*/ 3949700 w 3949700"/>
              <a:gd name="connsiteY4" fmla="*/ 3861528 h 4517708"/>
              <a:gd name="connsiteX5" fmla="*/ 3293520 w 3949700"/>
              <a:gd name="connsiteY5" fmla="*/ 4517708 h 4517708"/>
              <a:gd name="connsiteX6" fmla="*/ 668880 w 3949700"/>
              <a:gd name="connsiteY6" fmla="*/ 4517708 h 4517708"/>
              <a:gd name="connsiteX7" fmla="*/ 12700 w 3949700"/>
              <a:gd name="connsiteY7" fmla="*/ 3861528 h 4517708"/>
              <a:gd name="connsiteX8" fmla="*/ 0 w 3949700"/>
              <a:gd name="connsiteY8" fmla="*/ 309788 h 45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9700" h="4517708">
                <a:moveTo>
                  <a:pt x="0" y="309788"/>
                </a:moveTo>
                <a:cubicBezTo>
                  <a:pt x="0" y="-52610"/>
                  <a:pt x="306482" y="9208"/>
                  <a:pt x="668880" y="9208"/>
                </a:cubicBezTo>
                <a:lnTo>
                  <a:pt x="3293520" y="9208"/>
                </a:lnTo>
                <a:cubicBezTo>
                  <a:pt x="3655918" y="9208"/>
                  <a:pt x="3949700" y="-78010"/>
                  <a:pt x="3949700" y="284388"/>
                </a:cubicBezTo>
                <a:lnTo>
                  <a:pt x="3949700" y="3861528"/>
                </a:lnTo>
                <a:cubicBezTo>
                  <a:pt x="3949700" y="4223926"/>
                  <a:pt x="3655918" y="4517708"/>
                  <a:pt x="3293520" y="4517708"/>
                </a:cubicBezTo>
                <a:lnTo>
                  <a:pt x="668880" y="4517708"/>
                </a:lnTo>
                <a:cubicBezTo>
                  <a:pt x="306482" y="4517708"/>
                  <a:pt x="12700" y="4223926"/>
                  <a:pt x="12700" y="3861528"/>
                </a:cubicBezTo>
                <a:cubicBezTo>
                  <a:pt x="12700" y="2796148"/>
                  <a:pt x="0" y="1375168"/>
                  <a:pt x="0" y="309788"/>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8432925-8F18-2F40-BDC2-14C2EC3AF5B6}"/>
              </a:ext>
            </a:extLst>
          </p:cNvPr>
          <p:cNvSpPr/>
          <p:nvPr/>
        </p:nvSpPr>
        <p:spPr>
          <a:xfrm>
            <a:off x="1510889" y="1016000"/>
            <a:ext cx="3950111" cy="1231900"/>
          </a:xfrm>
          <a:prstGeom prst="roundRect">
            <a:avLst/>
          </a:prstGeom>
          <a:solidFill>
            <a:srgbClr val="31BFCD"/>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94AAE7FC-2735-8F46-98A8-410A53D19831}"/>
              </a:ext>
            </a:extLst>
          </p:cNvPr>
          <p:cNvSpPr txBox="1"/>
          <p:nvPr/>
        </p:nvSpPr>
        <p:spPr>
          <a:xfrm>
            <a:off x="1524000" y="1197114"/>
            <a:ext cx="3937000" cy="830997"/>
          </a:xfrm>
          <a:prstGeom prst="rect">
            <a:avLst/>
          </a:prstGeom>
          <a:noFill/>
        </p:spPr>
        <p:txBody>
          <a:bodyPr wrap="square" rtlCol="0">
            <a:spAutoFit/>
          </a:bodyPr>
          <a:lstStyle/>
          <a:p>
            <a:pPr algn="ctr"/>
            <a:r>
              <a:rPr lang="en-US" sz="4800" b="1">
                <a:solidFill>
                  <a:schemeClr val="bg1"/>
                </a:solidFill>
                <a:latin typeface="Rocket Sans" panose="020B0602020202020204" pitchFamily="34" charset="0"/>
                <a:ea typeface="Rocket Sans" panose="020B0602020202020204" pitchFamily="34" charset="0"/>
              </a:rPr>
              <a:t>our object</a:t>
            </a:r>
          </a:p>
        </p:txBody>
      </p:sp>
      <p:sp>
        <p:nvSpPr>
          <p:cNvPr id="18" name="TextBox 17">
            <a:extLst>
              <a:ext uri="{FF2B5EF4-FFF2-40B4-BE49-F238E27FC236}">
                <a16:creationId xmlns:a16="http://schemas.microsoft.com/office/drawing/2014/main" id="{DDB2C03D-C9B6-374A-9098-3199384392A8}"/>
              </a:ext>
            </a:extLst>
          </p:cNvPr>
          <p:cNvSpPr txBox="1"/>
          <p:nvPr/>
        </p:nvSpPr>
        <p:spPr>
          <a:xfrm>
            <a:off x="1524000" y="2287568"/>
            <a:ext cx="4191413" cy="3108543"/>
          </a:xfrm>
          <a:prstGeom prst="rect">
            <a:avLst/>
          </a:prstGeom>
          <a:noFill/>
        </p:spPr>
        <p:txBody>
          <a:bodyPr wrap="square" rtlCol="0">
            <a:spAutoFit/>
          </a:bodyPr>
          <a:lstStyle/>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Id</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Name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Abv</a:t>
            </a:r>
          </a:p>
          <a:p>
            <a:r>
              <a:rPr lang="en-US" sz="2800" b="1">
                <a:latin typeface="Consolas" panose="020B0609020204030204" pitchFamily="49" charset="0"/>
              </a:rPr>
              <a:t> </a:t>
            </a:r>
            <a:r>
              <a:rPr lang="en-US" sz="2800" b="1" err="1">
                <a:solidFill>
                  <a:srgbClr val="007456"/>
                </a:solidFill>
                <a:latin typeface="Consolas" panose="020B0609020204030204" pitchFamily="49" charset="0"/>
              </a:rPr>
              <a:t>BeerStyle</a:t>
            </a:r>
            <a:r>
              <a:rPr lang="en-US" sz="2800" b="1">
                <a:latin typeface="Consolas" panose="020B0609020204030204" pitchFamily="49" charset="0"/>
              </a:rPr>
              <a:t> Style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Description</a:t>
            </a:r>
          </a:p>
          <a:p>
            <a:r>
              <a:rPr lang="en-US" sz="2800" b="1">
                <a:latin typeface="Consolas" panose="020B0609020204030204" pitchFamily="49" charset="0"/>
              </a:rPr>
              <a:t> </a:t>
            </a:r>
            <a:r>
              <a:rPr lang="en-US" sz="2800" b="1">
                <a:solidFill>
                  <a:srgbClr val="0000E1"/>
                </a:solidFill>
                <a:latin typeface="Consolas" panose="020B0609020204030204" pitchFamily="49" charset="0"/>
              </a:rPr>
              <a:t>bool</a:t>
            </a:r>
            <a:r>
              <a:rPr lang="en-US" sz="2800" b="1">
                <a:latin typeface="Consolas" panose="020B0609020204030204" pitchFamily="49" charset="0"/>
              </a:rPr>
              <a:t> </a:t>
            </a:r>
            <a:r>
              <a:rPr lang="en-US" sz="2800" b="1" err="1">
                <a:latin typeface="Consolas" panose="020B0609020204030204" pitchFamily="49" charset="0"/>
              </a:rPr>
              <a:t>IsOnTap</a:t>
            </a:r>
            <a:endParaRPr lang="en-US" sz="2800" b="1">
              <a:latin typeface="Consolas" panose="020B0609020204030204" pitchFamily="49" charset="0"/>
            </a:endParaRPr>
          </a:p>
          <a:p>
            <a:r>
              <a:rPr lang="en-US" sz="2800" b="1">
                <a:latin typeface="Consolas" panose="020B0609020204030204" pitchFamily="49" charset="0"/>
              </a:rPr>
              <a:t> </a:t>
            </a:r>
            <a:r>
              <a:rPr lang="en-US" sz="2800" b="1">
                <a:solidFill>
                  <a:srgbClr val="007456"/>
                </a:solidFill>
                <a:latin typeface="Consolas" panose="020B0609020204030204" pitchFamily="49" charset="0"/>
              </a:rPr>
              <a:t>Brewery</a:t>
            </a:r>
            <a:r>
              <a:rPr lang="en-US" sz="2800" b="1">
                <a:latin typeface="Consolas" panose="020B0609020204030204" pitchFamily="49" charset="0"/>
              </a:rPr>
              <a:t> </a:t>
            </a:r>
            <a:r>
              <a:rPr lang="en-US" sz="2800" b="1" err="1">
                <a:latin typeface="Consolas" panose="020B0609020204030204" pitchFamily="49" charset="0"/>
              </a:rPr>
              <a:t>Brewery</a:t>
            </a:r>
            <a:r>
              <a:rPr lang="en-US" sz="2800">
                <a:latin typeface="Consolas" panose="020B0609020204030204" pitchFamily="49" charset="0"/>
              </a:rPr>
              <a:t> </a:t>
            </a:r>
            <a:endParaRPr lang="en-US" sz="2800" b="1">
              <a:latin typeface="Consolas" panose="020B0609020204030204" pitchFamily="49" charset="0"/>
            </a:endParaRPr>
          </a:p>
        </p:txBody>
      </p:sp>
      <p:sp>
        <p:nvSpPr>
          <p:cNvPr id="19" name="Rounded Rectangle 2">
            <a:extLst>
              <a:ext uri="{FF2B5EF4-FFF2-40B4-BE49-F238E27FC236}">
                <a16:creationId xmlns:a16="http://schemas.microsoft.com/office/drawing/2014/main" id="{2B391CA7-A019-3044-A752-B8BE8180C27C}"/>
              </a:ext>
            </a:extLst>
          </p:cNvPr>
          <p:cNvSpPr/>
          <p:nvPr/>
        </p:nvSpPr>
        <p:spPr>
          <a:xfrm rot="10800000">
            <a:off x="6667500" y="1170147"/>
            <a:ext cx="3937000" cy="4517708"/>
          </a:xfrm>
          <a:custGeom>
            <a:avLst/>
            <a:gdLst>
              <a:gd name="connsiteX0" fmla="*/ 0 w 3937000"/>
              <a:gd name="connsiteY0" fmla="*/ 656180 h 4508500"/>
              <a:gd name="connsiteX1" fmla="*/ 656180 w 3937000"/>
              <a:gd name="connsiteY1" fmla="*/ 0 h 4508500"/>
              <a:gd name="connsiteX2" fmla="*/ 3280820 w 3937000"/>
              <a:gd name="connsiteY2" fmla="*/ 0 h 4508500"/>
              <a:gd name="connsiteX3" fmla="*/ 3937000 w 3937000"/>
              <a:gd name="connsiteY3" fmla="*/ 656180 h 4508500"/>
              <a:gd name="connsiteX4" fmla="*/ 3937000 w 3937000"/>
              <a:gd name="connsiteY4" fmla="*/ 3852320 h 4508500"/>
              <a:gd name="connsiteX5" fmla="*/ 3280820 w 3937000"/>
              <a:gd name="connsiteY5" fmla="*/ 4508500 h 4508500"/>
              <a:gd name="connsiteX6" fmla="*/ 656180 w 3937000"/>
              <a:gd name="connsiteY6" fmla="*/ 4508500 h 4508500"/>
              <a:gd name="connsiteX7" fmla="*/ 0 w 3937000"/>
              <a:gd name="connsiteY7" fmla="*/ 3852320 h 4508500"/>
              <a:gd name="connsiteX8" fmla="*/ 0 w 3937000"/>
              <a:gd name="connsiteY8" fmla="*/ 656180 h 4508500"/>
              <a:gd name="connsiteX0" fmla="*/ 0 w 3949700"/>
              <a:gd name="connsiteY0" fmla="*/ 304580 h 4512500"/>
              <a:gd name="connsiteX1" fmla="*/ 668880 w 3949700"/>
              <a:gd name="connsiteY1" fmla="*/ 4000 h 4512500"/>
              <a:gd name="connsiteX2" fmla="*/ 3293520 w 3949700"/>
              <a:gd name="connsiteY2" fmla="*/ 4000 h 4512500"/>
              <a:gd name="connsiteX3" fmla="*/ 3949700 w 3949700"/>
              <a:gd name="connsiteY3" fmla="*/ 660180 h 4512500"/>
              <a:gd name="connsiteX4" fmla="*/ 3949700 w 3949700"/>
              <a:gd name="connsiteY4" fmla="*/ 3856320 h 4512500"/>
              <a:gd name="connsiteX5" fmla="*/ 3293520 w 3949700"/>
              <a:gd name="connsiteY5" fmla="*/ 4512500 h 4512500"/>
              <a:gd name="connsiteX6" fmla="*/ 668880 w 3949700"/>
              <a:gd name="connsiteY6" fmla="*/ 4512500 h 4512500"/>
              <a:gd name="connsiteX7" fmla="*/ 12700 w 3949700"/>
              <a:gd name="connsiteY7" fmla="*/ 3856320 h 4512500"/>
              <a:gd name="connsiteX8" fmla="*/ 0 w 3949700"/>
              <a:gd name="connsiteY8" fmla="*/ 304580 h 4512500"/>
              <a:gd name="connsiteX0" fmla="*/ 0 w 3949700"/>
              <a:gd name="connsiteY0" fmla="*/ 309788 h 4517708"/>
              <a:gd name="connsiteX1" fmla="*/ 668880 w 3949700"/>
              <a:gd name="connsiteY1" fmla="*/ 9208 h 4517708"/>
              <a:gd name="connsiteX2" fmla="*/ 3293520 w 3949700"/>
              <a:gd name="connsiteY2" fmla="*/ 9208 h 4517708"/>
              <a:gd name="connsiteX3" fmla="*/ 3949700 w 3949700"/>
              <a:gd name="connsiteY3" fmla="*/ 284388 h 4517708"/>
              <a:gd name="connsiteX4" fmla="*/ 3949700 w 3949700"/>
              <a:gd name="connsiteY4" fmla="*/ 3861528 h 4517708"/>
              <a:gd name="connsiteX5" fmla="*/ 3293520 w 3949700"/>
              <a:gd name="connsiteY5" fmla="*/ 4517708 h 4517708"/>
              <a:gd name="connsiteX6" fmla="*/ 668880 w 3949700"/>
              <a:gd name="connsiteY6" fmla="*/ 4517708 h 4517708"/>
              <a:gd name="connsiteX7" fmla="*/ 12700 w 3949700"/>
              <a:gd name="connsiteY7" fmla="*/ 3861528 h 4517708"/>
              <a:gd name="connsiteX8" fmla="*/ 0 w 3949700"/>
              <a:gd name="connsiteY8" fmla="*/ 309788 h 45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9700" h="4517708">
                <a:moveTo>
                  <a:pt x="0" y="309788"/>
                </a:moveTo>
                <a:cubicBezTo>
                  <a:pt x="0" y="-52610"/>
                  <a:pt x="306482" y="9208"/>
                  <a:pt x="668880" y="9208"/>
                </a:cubicBezTo>
                <a:lnTo>
                  <a:pt x="3293520" y="9208"/>
                </a:lnTo>
                <a:cubicBezTo>
                  <a:pt x="3655918" y="9208"/>
                  <a:pt x="3949700" y="-78010"/>
                  <a:pt x="3949700" y="284388"/>
                </a:cubicBezTo>
                <a:lnTo>
                  <a:pt x="3949700" y="3861528"/>
                </a:lnTo>
                <a:cubicBezTo>
                  <a:pt x="3949700" y="4223926"/>
                  <a:pt x="3655918" y="4517708"/>
                  <a:pt x="3293520" y="4517708"/>
                </a:cubicBezTo>
                <a:lnTo>
                  <a:pt x="668880" y="4517708"/>
                </a:lnTo>
                <a:cubicBezTo>
                  <a:pt x="306482" y="4517708"/>
                  <a:pt x="12700" y="4223926"/>
                  <a:pt x="12700" y="3861528"/>
                </a:cubicBezTo>
                <a:cubicBezTo>
                  <a:pt x="12700" y="2796148"/>
                  <a:pt x="0" y="1375168"/>
                  <a:pt x="0" y="30978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5B9B48A4-1A46-7F49-A4FA-ECFF0466EF50}"/>
              </a:ext>
            </a:extLst>
          </p:cNvPr>
          <p:cNvSpPr/>
          <p:nvPr/>
        </p:nvSpPr>
        <p:spPr>
          <a:xfrm>
            <a:off x="6667500" y="1016001"/>
            <a:ext cx="3937000" cy="1231900"/>
          </a:xfrm>
          <a:prstGeom prst="roundRect">
            <a:avLst/>
          </a:prstGeom>
          <a:solidFill>
            <a:srgbClr val="1C7DB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6F672495-33EA-A544-A0FE-3AECE9D45E2A}"/>
              </a:ext>
            </a:extLst>
          </p:cNvPr>
          <p:cNvSpPr txBox="1"/>
          <p:nvPr/>
        </p:nvSpPr>
        <p:spPr>
          <a:xfrm>
            <a:off x="7188200" y="1104780"/>
            <a:ext cx="3937000" cy="1015663"/>
          </a:xfrm>
          <a:prstGeom prst="rect">
            <a:avLst/>
          </a:prstGeom>
          <a:noFill/>
        </p:spPr>
        <p:txBody>
          <a:bodyPr wrap="square" rtlCol="0">
            <a:spAutoFit/>
          </a:bodyPr>
          <a:lstStyle/>
          <a:p>
            <a:pPr algn="ctr"/>
            <a:r>
              <a:rPr lang="en-US" sz="6000" b="1">
                <a:solidFill>
                  <a:schemeClr val="bg1"/>
                </a:solidFill>
                <a:latin typeface="Rocket Sans" panose="020B0602020202020204" pitchFamily="34" charset="0"/>
                <a:ea typeface="Rocket Sans" panose="020B0602020202020204" pitchFamily="34" charset="0"/>
              </a:rPr>
              <a:t>1</a:t>
            </a:r>
          </a:p>
        </p:txBody>
      </p:sp>
      <p:pic>
        <p:nvPicPr>
          <p:cNvPr id="22" name="Picture 21" descr="A close up of a sign&#10;&#10;Description automatically generated">
            <a:extLst>
              <a:ext uri="{FF2B5EF4-FFF2-40B4-BE49-F238E27FC236}">
                <a16:creationId xmlns:a16="http://schemas.microsoft.com/office/drawing/2014/main" id="{1FF4E5C0-629A-AD4D-988E-81A2B2E70648}"/>
              </a:ext>
            </a:extLst>
          </p:cNvPr>
          <p:cNvPicPr>
            <a:picLocks noChangeAspect="1"/>
          </p:cNvPicPr>
          <p:nvPr/>
        </p:nvPicPr>
        <p:blipFill>
          <a:blip r:embed="rId3"/>
          <a:stretch>
            <a:fillRect/>
          </a:stretch>
        </p:blipFill>
        <p:spPr>
          <a:xfrm>
            <a:off x="7668884" y="1128039"/>
            <a:ext cx="1062089" cy="1007822"/>
          </a:xfrm>
          <a:prstGeom prst="rect">
            <a:avLst/>
          </a:prstGeom>
        </p:spPr>
      </p:pic>
      <p:sp>
        <p:nvSpPr>
          <p:cNvPr id="23" name="TextBox 22">
            <a:extLst>
              <a:ext uri="{FF2B5EF4-FFF2-40B4-BE49-F238E27FC236}">
                <a16:creationId xmlns:a16="http://schemas.microsoft.com/office/drawing/2014/main" id="{DB8757A5-9412-E14A-BB7C-C0F061A4C861}"/>
              </a:ext>
            </a:extLst>
          </p:cNvPr>
          <p:cNvSpPr txBox="1"/>
          <p:nvPr/>
        </p:nvSpPr>
        <p:spPr>
          <a:xfrm>
            <a:off x="6654389" y="2290007"/>
            <a:ext cx="4191413" cy="2677656"/>
          </a:xfrm>
          <a:prstGeom prst="rect">
            <a:avLst/>
          </a:prstGeom>
          <a:noFill/>
        </p:spPr>
        <p:txBody>
          <a:bodyPr wrap="square" rtlCol="0">
            <a:spAutoFit/>
          </a:bodyPr>
          <a:lstStyle/>
          <a:p>
            <a:r>
              <a:rPr lang="en-US" sz="2800" b="1">
                <a:latin typeface="Consolas" panose="020B0609020204030204" pitchFamily="49" charset="0"/>
              </a:rPr>
              <a:t> </a:t>
            </a:r>
            <a:r>
              <a:rPr lang="en-US" sz="2800" b="1">
                <a:solidFill>
                  <a:srgbClr val="0000E1"/>
                </a:solidFill>
                <a:latin typeface="Consolas" panose="020B0609020204030204" pitchFamily="49" charset="0"/>
              </a:rPr>
              <a:t>long</a:t>
            </a:r>
            <a:r>
              <a:rPr lang="en-US" sz="2800" b="1">
                <a:latin typeface="Consolas" panose="020B0609020204030204" pitchFamily="49" charset="0"/>
              </a:rPr>
              <a:t> </a:t>
            </a:r>
            <a:r>
              <a:rPr lang="en-US" sz="2800" b="1" err="1">
                <a:latin typeface="Consolas" panose="020B0609020204030204" pitchFamily="49" charset="0"/>
              </a:rPr>
              <a:t>BeerId</a:t>
            </a:r>
            <a:endParaRPr lang="en-US" sz="2800" b="1">
              <a:latin typeface="Consolas" panose="020B0609020204030204" pitchFamily="49" charset="0"/>
            </a:endParaRP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Name</a:t>
            </a:r>
          </a:p>
          <a:p>
            <a:r>
              <a:rPr lang="en-US" sz="2800" b="1">
                <a:latin typeface="Consolas" panose="020B0609020204030204" pitchFamily="49" charset="0"/>
              </a:rPr>
              <a:t> </a:t>
            </a:r>
            <a:r>
              <a:rPr lang="en-US" sz="2800" b="1">
                <a:solidFill>
                  <a:srgbClr val="0000E1"/>
                </a:solidFill>
                <a:latin typeface="Consolas" panose="020B0609020204030204" pitchFamily="49" charset="0"/>
              </a:rPr>
              <a:t>decimal</a:t>
            </a:r>
            <a:r>
              <a:rPr lang="en-US" sz="2800" b="1">
                <a:latin typeface="Consolas" panose="020B0609020204030204" pitchFamily="49" charset="0"/>
              </a:rPr>
              <a:t> Abv</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Style</a:t>
            </a:r>
          </a:p>
          <a:p>
            <a:r>
              <a:rPr lang="en-US" sz="2800" b="1">
                <a:solidFill>
                  <a:srgbClr val="0000E1"/>
                </a:solidFill>
                <a:latin typeface="Consolas" panose="020B0609020204030204" pitchFamily="49" charset="0"/>
              </a:rPr>
              <a:t> string</a:t>
            </a:r>
            <a:r>
              <a:rPr lang="en-US" sz="2800" b="1">
                <a:latin typeface="Consolas" panose="020B0609020204030204" pitchFamily="49" charset="0"/>
              </a:rPr>
              <a:t> Description</a:t>
            </a:r>
          </a:p>
          <a:p>
            <a:r>
              <a:rPr lang="en-US" sz="2800" b="1">
                <a:solidFill>
                  <a:srgbClr val="0000E1"/>
                </a:solidFill>
                <a:latin typeface="Consolas" panose="020B0609020204030204" pitchFamily="49" charset="0"/>
              </a:rPr>
              <a:t> long</a:t>
            </a:r>
            <a:r>
              <a:rPr lang="en-US" sz="2800" b="1">
                <a:latin typeface="Consolas" panose="020B0609020204030204" pitchFamily="49" charset="0"/>
              </a:rPr>
              <a:t> Brewery</a:t>
            </a:r>
            <a:r>
              <a:rPr lang="en-US" sz="2800">
                <a:latin typeface="Consolas" panose="020B0609020204030204" pitchFamily="49" charset="0"/>
              </a:rPr>
              <a:t> </a:t>
            </a:r>
            <a:endParaRPr lang="en-US" sz="2800" b="1">
              <a:latin typeface="Consolas" panose="020B0609020204030204" pitchFamily="49" charset="0"/>
            </a:endParaRPr>
          </a:p>
        </p:txBody>
      </p:sp>
    </p:spTree>
    <p:extLst>
      <p:ext uri="{BB962C8B-B14F-4D97-AF65-F5344CB8AC3E}">
        <p14:creationId xmlns:p14="http://schemas.microsoft.com/office/powerpoint/2010/main" val="662949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DEE4287-05E7-F34C-A72E-B4CB88C9B5E6}"/>
              </a:ext>
            </a:extLst>
          </p:cNvPr>
          <p:cNvSpPr>
            <a:spLocks noGrp="1"/>
          </p:cNvSpPr>
          <p:nvPr>
            <p:ph type="title"/>
          </p:nvPr>
        </p:nvSpPr>
        <p:spPr/>
        <p:txBody>
          <a:bodyPr/>
          <a:lstStyle/>
          <a:p>
            <a:endParaRPr lang="en-US" dirty="0"/>
          </a:p>
        </p:txBody>
      </p:sp>
      <p:sp>
        <p:nvSpPr>
          <p:cNvPr id="11" name="Text Placeholder 10">
            <a:extLst>
              <a:ext uri="{FF2B5EF4-FFF2-40B4-BE49-F238E27FC236}">
                <a16:creationId xmlns:a16="http://schemas.microsoft.com/office/drawing/2014/main" id="{62F71749-10E2-AC41-9348-E6A4C9B6CD57}"/>
              </a:ext>
            </a:extLst>
          </p:cNvPr>
          <p:cNvSpPr>
            <a:spLocks noGrp="1"/>
          </p:cNvSpPr>
          <p:nvPr>
            <p:ph type="body" idx="1"/>
          </p:nvPr>
        </p:nvSpPr>
        <p:spPr/>
        <p:txBody>
          <a:bodyPr/>
          <a:lstStyle/>
          <a:p>
            <a:endParaRPr lang="en-US" dirty="0"/>
          </a:p>
        </p:txBody>
      </p:sp>
      <p:pic>
        <p:nvPicPr>
          <p:cNvPr id="8" name="Picture 7" descr="A bridge over a river in a city&#10;&#10;Description automatically generated">
            <a:extLst>
              <a:ext uri="{FF2B5EF4-FFF2-40B4-BE49-F238E27FC236}">
                <a16:creationId xmlns:a16="http://schemas.microsoft.com/office/drawing/2014/main" id="{8891D602-E8C8-5543-A036-747D6141E545}"/>
              </a:ext>
            </a:extLst>
          </p:cNvPr>
          <p:cNvPicPr>
            <a:picLocks noChangeAspect="1"/>
          </p:cNvPicPr>
          <p:nvPr/>
        </p:nvPicPr>
        <p:blipFill>
          <a:blip r:embed="rId3"/>
          <a:stretch>
            <a:fillRect/>
          </a:stretch>
        </p:blipFill>
        <p:spPr>
          <a:xfrm>
            <a:off x="0" y="0"/>
            <a:ext cx="12192000" cy="5867400"/>
          </a:xfrm>
          <a:prstGeom prst="rect">
            <a:avLst/>
          </a:prstGeom>
        </p:spPr>
      </p:pic>
      <p:pic>
        <p:nvPicPr>
          <p:cNvPr id="9" name="Picture 8">
            <a:extLst>
              <a:ext uri="{FF2B5EF4-FFF2-40B4-BE49-F238E27FC236}">
                <a16:creationId xmlns:a16="http://schemas.microsoft.com/office/drawing/2014/main" id="{E962C2B9-2924-B040-88BA-BA25864F3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0284" y="227619"/>
            <a:ext cx="2560637" cy="2560637"/>
          </a:xfrm>
          <a:prstGeom prst="rect">
            <a:avLst/>
          </a:prstGeom>
        </p:spPr>
      </p:pic>
    </p:spTree>
    <p:extLst>
      <p:ext uri="{BB962C8B-B14F-4D97-AF65-F5344CB8AC3E}">
        <p14:creationId xmlns:p14="http://schemas.microsoft.com/office/powerpoint/2010/main" val="1306664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53BC254-F6F0-0B4E-9820-6314080AE4CD}"/>
              </a:ext>
            </a:extLst>
          </p:cNvPr>
          <p:cNvSpPr/>
          <p:nvPr/>
        </p:nvSpPr>
        <p:spPr>
          <a:xfrm rot="10800000">
            <a:off x="1511300" y="1170146"/>
            <a:ext cx="3949700" cy="4517708"/>
          </a:xfrm>
          <a:custGeom>
            <a:avLst/>
            <a:gdLst>
              <a:gd name="connsiteX0" fmla="*/ 0 w 3937000"/>
              <a:gd name="connsiteY0" fmla="*/ 656180 h 4508500"/>
              <a:gd name="connsiteX1" fmla="*/ 656180 w 3937000"/>
              <a:gd name="connsiteY1" fmla="*/ 0 h 4508500"/>
              <a:gd name="connsiteX2" fmla="*/ 3280820 w 3937000"/>
              <a:gd name="connsiteY2" fmla="*/ 0 h 4508500"/>
              <a:gd name="connsiteX3" fmla="*/ 3937000 w 3937000"/>
              <a:gd name="connsiteY3" fmla="*/ 656180 h 4508500"/>
              <a:gd name="connsiteX4" fmla="*/ 3937000 w 3937000"/>
              <a:gd name="connsiteY4" fmla="*/ 3852320 h 4508500"/>
              <a:gd name="connsiteX5" fmla="*/ 3280820 w 3937000"/>
              <a:gd name="connsiteY5" fmla="*/ 4508500 h 4508500"/>
              <a:gd name="connsiteX6" fmla="*/ 656180 w 3937000"/>
              <a:gd name="connsiteY6" fmla="*/ 4508500 h 4508500"/>
              <a:gd name="connsiteX7" fmla="*/ 0 w 3937000"/>
              <a:gd name="connsiteY7" fmla="*/ 3852320 h 4508500"/>
              <a:gd name="connsiteX8" fmla="*/ 0 w 3937000"/>
              <a:gd name="connsiteY8" fmla="*/ 656180 h 4508500"/>
              <a:gd name="connsiteX0" fmla="*/ 0 w 3949700"/>
              <a:gd name="connsiteY0" fmla="*/ 304580 h 4512500"/>
              <a:gd name="connsiteX1" fmla="*/ 668880 w 3949700"/>
              <a:gd name="connsiteY1" fmla="*/ 4000 h 4512500"/>
              <a:gd name="connsiteX2" fmla="*/ 3293520 w 3949700"/>
              <a:gd name="connsiteY2" fmla="*/ 4000 h 4512500"/>
              <a:gd name="connsiteX3" fmla="*/ 3949700 w 3949700"/>
              <a:gd name="connsiteY3" fmla="*/ 660180 h 4512500"/>
              <a:gd name="connsiteX4" fmla="*/ 3949700 w 3949700"/>
              <a:gd name="connsiteY4" fmla="*/ 3856320 h 4512500"/>
              <a:gd name="connsiteX5" fmla="*/ 3293520 w 3949700"/>
              <a:gd name="connsiteY5" fmla="*/ 4512500 h 4512500"/>
              <a:gd name="connsiteX6" fmla="*/ 668880 w 3949700"/>
              <a:gd name="connsiteY6" fmla="*/ 4512500 h 4512500"/>
              <a:gd name="connsiteX7" fmla="*/ 12700 w 3949700"/>
              <a:gd name="connsiteY7" fmla="*/ 3856320 h 4512500"/>
              <a:gd name="connsiteX8" fmla="*/ 0 w 3949700"/>
              <a:gd name="connsiteY8" fmla="*/ 304580 h 4512500"/>
              <a:gd name="connsiteX0" fmla="*/ 0 w 3949700"/>
              <a:gd name="connsiteY0" fmla="*/ 309788 h 4517708"/>
              <a:gd name="connsiteX1" fmla="*/ 668880 w 3949700"/>
              <a:gd name="connsiteY1" fmla="*/ 9208 h 4517708"/>
              <a:gd name="connsiteX2" fmla="*/ 3293520 w 3949700"/>
              <a:gd name="connsiteY2" fmla="*/ 9208 h 4517708"/>
              <a:gd name="connsiteX3" fmla="*/ 3949700 w 3949700"/>
              <a:gd name="connsiteY3" fmla="*/ 284388 h 4517708"/>
              <a:gd name="connsiteX4" fmla="*/ 3949700 w 3949700"/>
              <a:gd name="connsiteY4" fmla="*/ 3861528 h 4517708"/>
              <a:gd name="connsiteX5" fmla="*/ 3293520 w 3949700"/>
              <a:gd name="connsiteY5" fmla="*/ 4517708 h 4517708"/>
              <a:gd name="connsiteX6" fmla="*/ 668880 w 3949700"/>
              <a:gd name="connsiteY6" fmla="*/ 4517708 h 4517708"/>
              <a:gd name="connsiteX7" fmla="*/ 12700 w 3949700"/>
              <a:gd name="connsiteY7" fmla="*/ 3861528 h 4517708"/>
              <a:gd name="connsiteX8" fmla="*/ 0 w 3949700"/>
              <a:gd name="connsiteY8" fmla="*/ 309788 h 45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9700" h="4517708">
                <a:moveTo>
                  <a:pt x="0" y="309788"/>
                </a:moveTo>
                <a:cubicBezTo>
                  <a:pt x="0" y="-52610"/>
                  <a:pt x="306482" y="9208"/>
                  <a:pt x="668880" y="9208"/>
                </a:cubicBezTo>
                <a:lnTo>
                  <a:pt x="3293520" y="9208"/>
                </a:lnTo>
                <a:cubicBezTo>
                  <a:pt x="3655918" y="9208"/>
                  <a:pt x="3949700" y="-78010"/>
                  <a:pt x="3949700" y="284388"/>
                </a:cubicBezTo>
                <a:lnTo>
                  <a:pt x="3949700" y="3861528"/>
                </a:lnTo>
                <a:cubicBezTo>
                  <a:pt x="3949700" y="4223926"/>
                  <a:pt x="3655918" y="4517708"/>
                  <a:pt x="3293520" y="4517708"/>
                </a:cubicBezTo>
                <a:lnTo>
                  <a:pt x="668880" y="4517708"/>
                </a:lnTo>
                <a:cubicBezTo>
                  <a:pt x="306482" y="4517708"/>
                  <a:pt x="12700" y="4223926"/>
                  <a:pt x="12700" y="3861528"/>
                </a:cubicBezTo>
                <a:cubicBezTo>
                  <a:pt x="12700" y="2796148"/>
                  <a:pt x="0" y="1375168"/>
                  <a:pt x="0" y="309788"/>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524A168-F8B8-4E40-94F8-20B197CC5CAC}"/>
              </a:ext>
            </a:extLst>
          </p:cNvPr>
          <p:cNvSpPr/>
          <p:nvPr/>
        </p:nvSpPr>
        <p:spPr>
          <a:xfrm>
            <a:off x="1510889" y="1016000"/>
            <a:ext cx="3950111" cy="1231900"/>
          </a:xfrm>
          <a:prstGeom prst="roundRect">
            <a:avLst/>
          </a:prstGeom>
          <a:solidFill>
            <a:srgbClr val="31BFCD"/>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188D88D-535A-3D4F-8F06-D4BF461AF810}"/>
              </a:ext>
            </a:extLst>
          </p:cNvPr>
          <p:cNvSpPr txBox="1"/>
          <p:nvPr/>
        </p:nvSpPr>
        <p:spPr>
          <a:xfrm>
            <a:off x="1524000" y="1197114"/>
            <a:ext cx="3937000" cy="830997"/>
          </a:xfrm>
          <a:prstGeom prst="rect">
            <a:avLst/>
          </a:prstGeom>
          <a:noFill/>
        </p:spPr>
        <p:txBody>
          <a:bodyPr wrap="square" rtlCol="0">
            <a:spAutoFit/>
          </a:bodyPr>
          <a:lstStyle/>
          <a:p>
            <a:pPr algn="ctr"/>
            <a:r>
              <a:rPr lang="en-US" sz="4800" b="1">
                <a:solidFill>
                  <a:schemeClr val="bg1"/>
                </a:solidFill>
                <a:latin typeface="Rocket Sans" panose="020B0602020202020204" pitchFamily="34" charset="0"/>
                <a:ea typeface="Rocket Sans" panose="020B0602020202020204" pitchFamily="34" charset="0"/>
              </a:rPr>
              <a:t>our object</a:t>
            </a:r>
          </a:p>
        </p:txBody>
      </p:sp>
      <p:sp>
        <p:nvSpPr>
          <p:cNvPr id="6" name="TextBox 5">
            <a:extLst>
              <a:ext uri="{FF2B5EF4-FFF2-40B4-BE49-F238E27FC236}">
                <a16:creationId xmlns:a16="http://schemas.microsoft.com/office/drawing/2014/main" id="{731BD2F3-CC90-FD4D-9343-861EDA92DF3A}"/>
              </a:ext>
            </a:extLst>
          </p:cNvPr>
          <p:cNvSpPr txBox="1"/>
          <p:nvPr/>
        </p:nvSpPr>
        <p:spPr>
          <a:xfrm>
            <a:off x="1524000" y="2287568"/>
            <a:ext cx="4191413" cy="3108543"/>
          </a:xfrm>
          <a:prstGeom prst="rect">
            <a:avLst/>
          </a:prstGeom>
          <a:noFill/>
        </p:spPr>
        <p:txBody>
          <a:bodyPr wrap="square" rtlCol="0">
            <a:spAutoFit/>
          </a:bodyPr>
          <a:lstStyle/>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Id</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Name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Abv</a:t>
            </a:r>
          </a:p>
          <a:p>
            <a:r>
              <a:rPr lang="en-US" sz="2800" b="1">
                <a:latin typeface="Consolas" panose="020B0609020204030204" pitchFamily="49" charset="0"/>
              </a:rPr>
              <a:t> </a:t>
            </a:r>
            <a:r>
              <a:rPr lang="en-US" sz="2800" b="1" err="1">
                <a:solidFill>
                  <a:srgbClr val="007456"/>
                </a:solidFill>
                <a:latin typeface="Consolas" panose="020B0609020204030204" pitchFamily="49" charset="0"/>
              </a:rPr>
              <a:t>BeerStyle</a:t>
            </a:r>
            <a:r>
              <a:rPr lang="en-US" sz="2800" b="1">
                <a:latin typeface="Consolas" panose="020B0609020204030204" pitchFamily="49" charset="0"/>
              </a:rPr>
              <a:t> Style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Description</a:t>
            </a:r>
          </a:p>
          <a:p>
            <a:r>
              <a:rPr lang="en-US" sz="2800" b="1">
                <a:latin typeface="Consolas" panose="020B0609020204030204" pitchFamily="49" charset="0"/>
              </a:rPr>
              <a:t> </a:t>
            </a:r>
            <a:r>
              <a:rPr lang="en-US" sz="2800" b="1">
                <a:solidFill>
                  <a:srgbClr val="0000E1"/>
                </a:solidFill>
                <a:latin typeface="Consolas" panose="020B0609020204030204" pitchFamily="49" charset="0"/>
              </a:rPr>
              <a:t>bool</a:t>
            </a:r>
            <a:r>
              <a:rPr lang="en-US" sz="2800" b="1">
                <a:latin typeface="Consolas" panose="020B0609020204030204" pitchFamily="49" charset="0"/>
              </a:rPr>
              <a:t> </a:t>
            </a:r>
            <a:r>
              <a:rPr lang="en-US" sz="2800" b="1" err="1">
                <a:latin typeface="Consolas" panose="020B0609020204030204" pitchFamily="49" charset="0"/>
              </a:rPr>
              <a:t>IsOnTap</a:t>
            </a:r>
            <a:endParaRPr lang="en-US" sz="2800" b="1">
              <a:latin typeface="Consolas" panose="020B0609020204030204" pitchFamily="49" charset="0"/>
            </a:endParaRPr>
          </a:p>
          <a:p>
            <a:r>
              <a:rPr lang="en-US" sz="2800" b="1">
                <a:latin typeface="Consolas" panose="020B0609020204030204" pitchFamily="49" charset="0"/>
              </a:rPr>
              <a:t> </a:t>
            </a:r>
            <a:r>
              <a:rPr lang="en-US" sz="2800" b="1">
                <a:solidFill>
                  <a:srgbClr val="007456"/>
                </a:solidFill>
                <a:latin typeface="Consolas" panose="020B0609020204030204" pitchFamily="49" charset="0"/>
              </a:rPr>
              <a:t>Brewery</a:t>
            </a:r>
            <a:r>
              <a:rPr lang="en-US" sz="2800" b="1">
                <a:latin typeface="Consolas" panose="020B0609020204030204" pitchFamily="49" charset="0"/>
              </a:rPr>
              <a:t> </a:t>
            </a:r>
            <a:r>
              <a:rPr lang="en-US" sz="2800" b="1" err="1">
                <a:latin typeface="Consolas" panose="020B0609020204030204" pitchFamily="49" charset="0"/>
              </a:rPr>
              <a:t>Brewery</a:t>
            </a:r>
            <a:r>
              <a:rPr lang="en-US" sz="2800">
                <a:latin typeface="Consolas" panose="020B0609020204030204" pitchFamily="49" charset="0"/>
              </a:rPr>
              <a:t> </a:t>
            </a:r>
            <a:endParaRPr lang="en-US" sz="2800" b="1">
              <a:latin typeface="Consolas" panose="020B0609020204030204" pitchFamily="49" charset="0"/>
            </a:endParaRPr>
          </a:p>
        </p:txBody>
      </p:sp>
      <p:sp>
        <p:nvSpPr>
          <p:cNvPr id="7" name="Rounded Rectangle 2">
            <a:extLst>
              <a:ext uri="{FF2B5EF4-FFF2-40B4-BE49-F238E27FC236}">
                <a16:creationId xmlns:a16="http://schemas.microsoft.com/office/drawing/2014/main" id="{7775BB41-383C-F849-937A-7BDAE294C774}"/>
              </a:ext>
            </a:extLst>
          </p:cNvPr>
          <p:cNvSpPr/>
          <p:nvPr/>
        </p:nvSpPr>
        <p:spPr>
          <a:xfrm rot="10800000">
            <a:off x="6667500" y="1170147"/>
            <a:ext cx="3937000" cy="4517708"/>
          </a:xfrm>
          <a:custGeom>
            <a:avLst/>
            <a:gdLst>
              <a:gd name="connsiteX0" fmla="*/ 0 w 3937000"/>
              <a:gd name="connsiteY0" fmla="*/ 656180 h 4508500"/>
              <a:gd name="connsiteX1" fmla="*/ 656180 w 3937000"/>
              <a:gd name="connsiteY1" fmla="*/ 0 h 4508500"/>
              <a:gd name="connsiteX2" fmla="*/ 3280820 w 3937000"/>
              <a:gd name="connsiteY2" fmla="*/ 0 h 4508500"/>
              <a:gd name="connsiteX3" fmla="*/ 3937000 w 3937000"/>
              <a:gd name="connsiteY3" fmla="*/ 656180 h 4508500"/>
              <a:gd name="connsiteX4" fmla="*/ 3937000 w 3937000"/>
              <a:gd name="connsiteY4" fmla="*/ 3852320 h 4508500"/>
              <a:gd name="connsiteX5" fmla="*/ 3280820 w 3937000"/>
              <a:gd name="connsiteY5" fmla="*/ 4508500 h 4508500"/>
              <a:gd name="connsiteX6" fmla="*/ 656180 w 3937000"/>
              <a:gd name="connsiteY6" fmla="*/ 4508500 h 4508500"/>
              <a:gd name="connsiteX7" fmla="*/ 0 w 3937000"/>
              <a:gd name="connsiteY7" fmla="*/ 3852320 h 4508500"/>
              <a:gd name="connsiteX8" fmla="*/ 0 w 3937000"/>
              <a:gd name="connsiteY8" fmla="*/ 656180 h 4508500"/>
              <a:gd name="connsiteX0" fmla="*/ 0 w 3949700"/>
              <a:gd name="connsiteY0" fmla="*/ 304580 h 4512500"/>
              <a:gd name="connsiteX1" fmla="*/ 668880 w 3949700"/>
              <a:gd name="connsiteY1" fmla="*/ 4000 h 4512500"/>
              <a:gd name="connsiteX2" fmla="*/ 3293520 w 3949700"/>
              <a:gd name="connsiteY2" fmla="*/ 4000 h 4512500"/>
              <a:gd name="connsiteX3" fmla="*/ 3949700 w 3949700"/>
              <a:gd name="connsiteY3" fmla="*/ 660180 h 4512500"/>
              <a:gd name="connsiteX4" fmla="*/ 3949700 w 3949700"/>
              <a:gd name="connsiteY4" fmla="*/ 3856320 h 4512500"/>
              <a:gd name="connsiteX5" fmla="*/ 3293520 w 3949700"/>
              <a:gd name="connsiteY5" fmla="*/ 4512500 h 4512500"/>
              <a:gd name="connsiteX6" fmla="*/ 668880 w 3949700"/>
              <a:gd name="connsiteY6" fmla="*/ 4512500 h 4512500"/>
              <a:gd name="connsiteX7" fmla="*/ 12700 w 3949700"/>
              <a:gd name="connsiteY7" fmla="*/ 3856320 h 4512500"/>
              <a:gd name="connsiteX8" fmla="*/ 0 w 3949700"/>
              <a:gd name="connsiteY8" fmla="*/ 304580 h 4512500"/>
              <a:gd name="connsiteX0" fmla="*/ 0 w 3949700"/>
              <a:gd name="connsiteY0" fmla="*/ 309788 h 4517708"/>
              <a:gd name="connsiteX1" fmla="*/ 668880 w 3949700"/>
              <a:gd name="connsiteY1" fmla="*/ 9208 h 4517708"/>
              <a:gd name="connsiteX2" fmla="*/ 3293520 w 3949700"/>
              <a:gd name="connsiteY2" fmla="*/ 9208 h 4517708"/>
              <a:gd name="connsiteX3" fmla="*/ 3949700 w 3949700"/>
              <a:gd name="connsiteY3" fmla="*/ 284388 h 4517708"/>
              <a:gd name="connsiteX4" fmla="*/ 3949700 w 3949700"/>
              <a:gd name="connsiteY4" fmla="*/ 3861528 h 4517708"/>
              <a:gd name="connsiteX5" fmla="*/ 3293520 w 3949700"/>
              <a:gd name="connsiteY5" fmla="*/ 4517708 h 4517708"/>
              <a:gd name="connsiteX6" fmla="*/ 668880 w 3949700"/>
              <a:gd name="connsiteY6" fmla="*/ 4517708 h 4517708"/>
              <a:gd name="connsiteX7" fmla="*/ 12700 w 3949700"/>
              <a:gd name="connsiteY7" fmla="*/ 3861528 h 4517708"/>
              <a:gd name="connsiteX8" fmla="*/ 0 w 3949700"/>
              <a:gd name="connsiteY8" fmla="*/ 309788 h 45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9700" h="4517708">
                <a:moveTo>
                  <a:pt x="0" y="309788"/>
                </a:moveTo>
                <a:cubicBezTo>
                  <a:pt x="0" y="-52610"/>
                  <a:pt x="306482" y="9208"/>
                  <a:pt x="668880" y="9208"/>
                </a:cubicBezTo>
                <a:lnTo>
                  <a:pt x="3293520" y="9208"/>
                </a:lnTo>
                <a:cubicBezTo>
                  <a:pt x="3655918" y="9208"/>
                  <a:pt x="3949700" y="-78010"/>
                  <a:pt x="3949700" y="284388"/>
                </a:cubicBezTo>
                <a:lnTo>
                  <a:pt x="3949700" y="3861528"/>
                </a:lnTo>
                <a:cubicBezTo>
                  <a:pt x="3949700" y="4223926"/>
                  <a:pt x="3655918" y="4517708"/>
                  <a:pt x="3293520" y="4517708"/>
                </a:cubicBezTo>
                <a:lnTo>
                  <a:pt x="668880" y="4517708"/>
                </a:lnTo>
                <a:cubicBezTo>
                  <a:pt x="306482" y="4517708"/>
                  <a:pt x="12700" y="4223926"/>
                  <a:pt x="12700" y="3861528"/>
                </a:cubicBezTo>
                <a:cubicBezTo>
                  <a:pt x="12700" y="2796148"/>
                  <a:pt x="0" y="1375168"/>
                  <a:pt x="0" y="30978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A5D5BD2-0C9F-8148-9BFB-6512A569B306}"/>
              </a:ext>
            </a:extLst>
          </p:cNvPr>
          <p:cNvSpPr/>
          <p:nvPr/>
        </p:nvSpPr>
        <p:spPr>
          <a:xfrm>
            <a:off x="6665976" y="1016001"/>
            <a:ext cx="3941064" cy="1231900"/>
          </a:xfrm>
          <a:prstGeom prst="roundRect">
            <a:avLst/>
          </a:prstGeom>
          <a:solidFill>
            <a:srgbClr val="1C7DB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B88E331F-6650-B54B-9EA9-671A4E388F8B}"/>
              </a:ext>
            </a:extLst>
          </p:cNvPr>
          <p:cNvSpPr txBox="1"/>
          <p:nvPr/>
        </p:nvSpPr>
        <p:spPr>
          <a:xfrm>
            <a:off x="7188200" y="1104780"/>
            <a:ext cx="3937000" cy="1015663"/>
          </a:xfrm>
          <a:prstGeom prst="rect">
            <a:avLst/>
          </a:prstGeom>
          <a:noFill/>
        </p:spPr>
        <p:txBody>
          <a:bodyPr wrap="square" rtlCol="0">
            <a:spAutoFit/>
          </a:bodyPr>
          <a:lstStyle/>
          <a:p>
            <a:pPr algn="ctr"/>
            <a:r>
              <a:rPr lang="en-US" sz="6000" b="1">
                <a:solidFill>
                  <a:schemeClr val="bg1"/>
                </a:solidFill>
                <a:latin typeface="Rocket Sans" panose="020B0602020202020204" pitchFamily="34" charset="0"/>
                <a:ea typeface="Rocket Sans" panose="020B0602020202020204" pitchFamily="34" charset="0"/>
              </a:rPr>
              <a:t>1</a:t>
            </a:r>
          </a:p>
        </p:txBody>
      </p:sp>
      <p:pic>
        <p:nvPicPr>
          <p:cNvPr id="10" name="Picture 9" descr="A close up of a sign&#10;&#10;Description automatically generated">
            <a:extLst>
              <a:ext uri="{FF2B5EF4-FFF2-40B4-BE49-F238E27FC236}">
                <a16:creationId xmlns:a16="http://schemas.microsoft.com/office/drawing/2014/main" id="{61DF324C-8A7A-634A-BEEA-7E8CF364C67A}"/>
              </a:ext>
            </a:extLst>
          </p:cNvPr>
          <p:cNvPicPr>
            <a:picLocks noChangeAspect="1"/>
          </p:cNvPicPr>
          <p:nvPr/>
        </p:nvPicPr>
        <p:blipFill>
          <a:blip r:embed="rId3"/>
          <a:stretch>
            <a:fillRect/>
          </a:stretch>
        </p:blipFill>
        <p:spPr>
          <a:xfrm>
            <a:off x="7668884" y="1128039"/>
            <a:ext cx="1062089" cy="1007822"/>
          </a:xfrm>
          <a:prstGeom prst="rect">
            <a:avLst/>
          </a:prstGeom>
        </p:spPr>
      </p:pic>
      <p:sp>
        <p:nvSpPr>
          <p:cNvPr id="14" name="TextBox 13">
            <a:extLst>
              <a:ext uri="{FF2B5EF4-FFF2-40B4-BE49-F238E27FC236}">
                <a16:creationId xmlns:a16="http://schemas.microsoft.com/office/drawing/2014/main" id="{8B665A76-39FD-274C-BBD3-30B268553F5D}"/>
              </a:ext>
            </a:extLst>
          </p:cNvPr>
          <p:cNvSpPr txBox="1"/>
          <p:nvPr/>
        </p:nvSpPr>
        <p:spPr>
          <a:xfrm>
            <a:off x="6654389" y="2290007"/>
            <a:ext cx="4191413" cy="2677656"/>
          </a:xfrm>
          <a:prstGeom prst="rect">
            <a:avLst/>
          </a:prstGeom>
          <a:noFill/>
        </p:spPr>
        <p:txBody>
          <a:bodyPr wrap="square" rtlCol="0">
            <a:spAutoFit/>
          </a:bodyPr>
          <a:lstStyle/>
          <a:p>
            <a:r>
              <a:rPr lang="en-US" sz="2800" b="1">
                <a:latin typeface="Consolas" panose="020B0609020204030204" pitchFamily="49" charset="0"/>
              </a:rPr>
              <a:t> </a:t>
            </a:r>
            <a:r>
              <a:rPr lang="en-US" sz="2800" b="1">
                <a:solidFill>
                  <a:srgbClr val="0000E1"/>
                </a:solidFill>
                <a:latin typeface="Consolas" panose="020B0609020204030204" pitchFamily="49" charset="0"/>
              </a:rPr>
              <a:t>long</a:t>
            </a:r>
            <a:r>
              <a:rPr lang="en-US" sz="2800" b="1">
                <a:latin typeface="Consolas" panose="020B0609020204030204" pitchFamily="49" charset="0"/>
              </a:rPr>
              <a:t> </a:t>
            </a:r>
            <a:r>
              <a:rPr lang="en-US" sz="2800" b="1" err="1">
                <a:latin typeface="Consolas" panose="020B0609020204030204" pitchFamily="49" charset="0"/>
              </a:rPr>
              <a:t>BeerId</a:t>
            </a:r>
            <a:endParaRPr lang="en-US" sz="2800" b="1">
              <a:latin typeface="Consolas" panose="020B0609020204030204" pitchFamily="49" charset="0"/>
            </a:endParaRP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Name</a:t>
            </a:r>
          </a:p>
          <a:p>
            <a:r>
              <a:rPr lang="en-US" sz="2800" b="1">
                <a:latin typeface="Consolas" panose="020B0609020204030204" pitchFamily="49" charset="0"/>
              </a:rPr>
              <a:t> </a:t>
            </a:r>
            <a:r>
              <a:rPr lang="en-US" sz="2800" b="1">
                <a:solidFill>
                  <a:srgbClr val="0000E1"/>
                </a:solidFill>
                <a:latin typeface="Consolas" panose="020B0609020204030204" pitchFamily="49" charset="0"/>
              </a:rPr>
              <a:t>decimal</a:t>
            </a:r>
            <a:r>
              <a:rPr lang="en-US" sz="2800" b="1">
                <a:latin typeface="Consolas" panose="020B0609020204030204" pitchFamily="49" charset="0"/>
              </a:rPr>
              <a:t> Abv</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Style</a:t>
            </a:r>
          </a:p>
          <a:p>
            <a:r>
              <a:rPr lang="en-US" sz="2800" b="1">
                <a:solidFill>
                  <a:srgbClr val="0000E1"/>
                </a:solidFill>
                <a:latin typeface="Consolas" panose="020B0609020204030204" pitchFamily="49" charset="0"/>
              </a:rPr>
              <a:t> string</a:t>
            </a:r>
            <a:r>
              <a:rPr lang="en-US" sz="2800" b="1">
                <a:latin typeface="Consolas" panose="020B0609020204030204" pitchFamily="49" charset="0"/>
              </a:rPr>
              <a:t> Description</a:t>
            </a:r>
          </a:p>
          <a:p>
            <a:r>
              <a:rPr lang="en-US" sz="2800" b="1">
                <a:solidFill>
                  <a:srgbClr val="0000E1"/>
                </a:solidFill>
                <a:latin typeface="Consolas" panose="020B0609020204030204" pitchFamily="49" charset="0"/>
              </a:rPr>
              <a:t> long</a:t>
            </a:r>
            <a:r>
              <a:rPr lang="en-US" sz="2800" b="1">
                <a:latin typeface="Consolas" panose="020B0609020204030204" pitchFamily="49" charset="0"/>
              </a:rPr>
              <a:t> Brewery</a:t>
            </a:r>
            <a:r>
              <a:rPr lang="en-US" sz="2800">
                <a:latin typeface="Consolas" panose="020B0609020204030204" pitchFamily="49" charset="0"/>
              </a:rPr>
              <a:t> </a:t>
            </a:r>
            <a:endParaRPr lang="en-US" sz="2800" b="1">
              <a:latin typeface="Consolas" panose="020B0609020204030204" pitchFamily="49" charset="0"/>
            </a:endParaRPr>
          </a:p>
        </p:txBody>
      </p:sp>
      <p:cxnSp>
        <p:nvCxnSpPr>
          <p:cNvPr id="12" name="Straight Arrow Connector 11">
            <a:extLst>
              <a:ext uri="{FF2B5EF4-FFF2-40B4-BE49-F238E27FC236}">
                <a16:creationId xmlns:a16="http://schemas.microsoft.com/office/drawing/2014/main" id="{8140A20D-1A15-8C4A-BD8A-53F6797794FC}"/>
              </a:ext>
            </a:extLst>
          </p:cNvPr>
          <p:cNvCxnSpPr/>
          <p:nvPr/>
        </p:nvCxnSpPr>
        <p:spPr>
          <a:xfrm flipH="1">
            <a:off x="3759200" y="2540000"/>
            <a:ext cx="3149600" cy="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D52160-D213-BF47-A8A2-C1AB06A0BB78}"/>
              </a:ext>
            </a:extLst>
          </p:cNvPr>
          <p:cNvCxnSpPr>
            <a:cxnSpLocks/>
          </p:cNvCxnSpPr>
          <p:nvPr/>
        </p:nvCxnSpPr>
        <p:spPr>
          <a:xfrm flipH="1">
            <a:off x="4038600" y="3022600"/>
            <a:ext cx="2857500" cy="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D8BCE53-1ADA-9749-A9E0-6C7ED375EC15}"/>
              </a:ext>
            </a:extLst>
          </p:cNvPr>
          <p:cNvCxnSpPr>
            <a:cxnSpLocks/>
          </p:cNvCxnSpPr>
          <p:nvPr/>
        </p:nvCxnSpPr>
        <p:spPr>
          <a:xfrm flipH="1">
            <a:off x="5327650" y="4292600"/>
            <a:ext cx="1581150" cy="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2D9524D-68FA-324D-94B4-4943F4D0070F}"/>
              </a:ext>
            </a:extLst>
          </p:cNvPr>
          <p:cNvCxnSpPr>
            <a:cxnSpLocks/>
          </p:cNvCxnSpPr>
          <p:nvPr/>
        </p:nvCxnSpPr>
        <p:spPr>
          <a:xfrm flipH="1">
            <a:off x="4811384" y="3860800"/>
            <a:ext cx="2084716" cy="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9DA3AE5-87EE-0C41-83B0-0707DD5F10F1}"/>
              </a:ext>
            </a:extLst>
          </p:cNvPr>
          <p:cNvCxnSpPr>
            <a:cxnSpLocks/>
          </p:cNvCxnSpPr>
          <p:nvPr/>
        </p:nvCxnSpPr>
        <p:spPr>
          <a:xfrm flipH="1">
            <a:off x="4811384" y="4724400"/>
            <a:ext cx="2084716" cy="46990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5220847-2841-C24A-B4BB-5C42774961A5}"/>
              </a:ext>
            </a:extLst>
          </p:cNvPr>
          <p:cNvCxnSpPr>
            <a:cxnSpLocks/>
          </p:cNvCxnSpPr>
          <p:nvPr/>
        </p:nvCxnSpPr>
        <p:spPr>
          <a:xfrm flipH="1">
            <a:off x="4140200" y="3429000"/>
            <a:ext cx="2755900" cy="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734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2">
            <a:extLst>
              <a:ext uri="{FF2B5EF4-FFF2-40B4-BE49-F238E27FC236}">
                <a16:creationId xmlns:a16="http://schemas.microsoft.com/office/drawing/2014/main" id="{64F4F1A2-93A0-3946-8D42-6F8B17BA45B1}"/>
              </a:ext>
            </a:extLst>
          </p:cNvPr>
          <p:cNvSpPr/>
          <p:nvPr/>
        </p:nvSpPr>
        <p:spPr>
          <a:xfrm rot="10800000">
            <a:off x="1511300" y="1170146"/>
            <a:ext cx="3949700" cy="4517708"/>
          </a:xfrm>
          <a:custGeom>
            <a:avLst/>
            <a:gdLst>
              <a:gd name="connsiteX0" fmla="*/ 0 w 3937000"/>
              <a:gd name="connsiteY0" fmla="*/ 656180 h 4508500"/>
              <a:gd name="connsiteX1" fmla="*/ 656180 w 3937000"/>
              <a:gd name="connsiteY1" fmla="*/ 0 h 4508500"/>
              <a:gd name="connsiteX2" fmla="*/ 3280820 w 3937000"/>
              <a:gd name="connsiteY2" fmla="*/ 0 h 4508500"/>
              <a:gd name="connsiteX3" fmla="*/ 3937000 w 3937000"/>
              <a:gd name="connsiteY3" fmla="*/ 656180 h 4508500"/>
              <a:gd name="connsiteX4" fmla="*/ 3937000 w 3937000"/>
              <a:gd name="connsiteY4" fmla="*/ 3852320 h 4508500"/>
              <a:gd name="connsiteX5" fmla="*/ 3280820 w 3937000"/>
              <a:gd name="connsiteY5" fmla="*/ 4508500 h 4508500"/>
              <a:gd name="connsiteX6" fmla="*/ 656180 w 3937000"/>
              <a:gd name="connsiteY6" fmla="*/ 4508500 h 4508500"/>
              <a:gd name="connsiteX7" fmla="*/ 0 w 3937000"/>
              <a:gd name="connsiteY7" fmla="*/ 3852320 h 4508500"/>
              <a:gd name="connsiteX8" fmla="*/ 0 w 3937000"/>
              <a:gd name="connsiteY8" fmla="*/ 656180 h 4508500"/>
              <a:gd name="connsiteX0" fmla="*/ 0 w 3949700"/>
              <a:gd name="connsiteY0" fmla="*/ 304580 h 4512500"/>
              <a:gd name="connsiteX1" fmla="*/ 668880 w 3949700"/>
              <a:gd name="connsiteY1" fmla="*/ 4000 h 4512500"/>
              <a:gd name="connsiteX2" fmla="*/ 3293520 w 3949700"/>
              <a:gd name="connsiteY2" fmla="*/ 4000 h 4512500"/>
              <a:gd name="connsiteX3" fmla="*/ 3949700 w 3949700"/>
              <a:gd name="connsiteY3" fmla="*/ 660180 h 4512500"/>
              <a:gd name="connsiteX4" fmla="*/ 3949700 w 3949700"/>
              <a:gd name="connsiteY4" fmla="*/ 3856320 h 4512500"/>
              <a:gd name="connsiteX5" fmla="*/ 3293520 w 3949700"/>
              <a:gd name="connsiteY5" fmla="*/ 4512500 h 4512500"/>
              <a:gd name="connsiteX6" fmla="*/ 668880 w 3949700"/>
              <a:gd name="connsiteY6" fmla="*/ 4512500 h 4512500"/>
              <a:gd name="connsiteX7" fmla="*/ 12700 w 3949700"/>
              <a:gd name="connsiteY7" fmla="*/ 3856320 h 4512500"/>
              <a:gd name="connsiteX8" fmla="*/ 0 w 3949700"/>
              <a:gd name="connsiteY8" fmla="*/ 304580 h 4512500"/>
              <a:gd name="connsiteX0" fmla="*/ 0 w 3949700"/>
              <a:gd name="connsiteY0" fmla="*/ 309788 h 4517708"/>
              <a:gd name="connsiteX1" fmla="*/ 668880 w 3949700"/>
              <a:gd name="connsiteY1" fmla="*/ 9208 h 4517708"/>
              <a:gd name="connsiteX2" fmla="*/ 3293520 w 3949700"/>
              <a:gd name="connsiteY2" fmla="*/ 9208 h 4517708"/>
              <a:gd name="connsiteX3" fmla="*/ 3949700 w 3949700"/>
              <a:gd name="connsiteY3" fmla="*/ 284388 h 4517708"/>
              <a:gd name="connsiteX4" fmla="*/ 3949700 w 3949700"/>
              <a:gd name="connsiteY4" fmla="*/ 3861528 h 4517708"/>
              <a:gd name="connsiteX5" fmla="*/ 3293520 w 3949700"/>
              <a:gd name="connsiteY5" fmla="*/ 4517708 h 4517708"/>
              <a:gd name="connsiteX6" fmla="*/ 668880 w 3949700"/>
              <a:gd name="connsiteY6" fmla="*/ 4517708 h 4517708"/>
              <a:gd name="connsiteX7" fmla="*/ 12700 w 3949700"/>
              <a:gd name="connsiteY7" fmla="*/ 3861528 h 4517708"/>
              <a:gd name="connsiteX8" fmla="*/ 0 w 3949700"/>
              <a:gd name="connsiteY8" fmla="*/ 309788 h 45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9700" h="4517708">
                <a:moveTo>
                  <a:pt x="0" y="309788"/>
                </a:moveTo>
                <a:cubicBezTo>
                  <a:pt x="0" y="-52610"/>
                  <a:pt x="306482" y="9208"/>
                  <a:pt x="668880" y="9208"/>
                </a:cubicBezTo>
                <a:lnTo>
                  <a:pt x="3293520" y="9208"/>
                </a:lnTo>
                <a:cubicBezTo>
                  <a:pt x="3655918" y="9208"/>
                  <a:pt x="3949700" y="-78010"/>
                  <a:pt x="3949700" y="284388"/>
                </a:cubicBezTo>
                <a:lnTo>
                  <a:pt x="3949700" y="3861528"/>
                </a:lnTo>
                <a:cubicBezTo>
                  <a:pt x="3949700" y="4223926"/>
                  <a:pt x="3655918" y="4517708"/>
                  <a:pt x="3293520" y="4517708"/>
                </a:cubicBezTo>
                <a:lnTo>
                  <a:pt x="668880" y="4517708"/>
                </a:lnTo>
                <a:cubicBezTo>
                  <a:pt x="306482" y="4517708"/>
                  <a:pt x="12700" y="4223926"/>
                  <a:pt x="12700" y="3861528"/>
                </a:cubicBezTo>
                <a:cubicBezTo>
                  <a:pt x="12700" y="2796148"/>
                  <a:pt x="0" y="1375168"/>
                  <a:pt x="0" y="309788"/>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059DFAC-AA12-9E43-9F24-809D47BA2997}"/>
              </a:ext>
            </a:extLst>
          </p:cNvPr>
          <p:cNvSpPr/>
          <p:nvPr/>
        </p:nvSpPr>
        <p:spPr>
          <a:xfrm>
            <a:off x="1510889" y="1016000"/>
            <a:ext cx="3950111" cy="1231900"/>
          </a:xfrm>
          <a:prstGeom prst="roundRect">
            <a:avLst/>
          </a:prstGeom>
          <a:solidFill>
            <a:srgbClr val="31BFCD"/>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AB8A3ECF-6573-AB4E-89DC-064A42A3FE72}"/>
              </a:ext>
            </a:extLst>
          </p:cNvPr>
          <p:cNvSpPr txBox="1"/>
          <p:nvPr/>
        </p:nvSpPr>
        <p:spPr>
          <a:xfrm>
            <a:off x="1524000" y="1197114"/>
            <a:ext cx="3937000" cy="830997"/>
          </a:xfrm>
          <a:prstGeom prst="rect">
            <a:avLst/>
          </a:prstGeom>
          <a:noFill/>
        </p:spPr>
        <p:txBody>
          <a:bodyPr wrap="square" rtlCol="0">
            <a:spAutoFit/>
          </a:bodyPr>
          <a:lstStyle/>
          <a:p>
            <a:pPr algn="ctr"/>
            <a:r>
              <a:rPr lang="en-US" sz="4800" b="1">
                <a:solidFill>
                  <a:schemeClr val="bg1"/>
                </a:solidFill>
                <a:latin typeface="Rocket Sans" panose="020B0602020202020204" pitchFamily="34" charset="0"/>
                <a:ea typeface="Rocket Sans" panose="020B0602020202020204" pitchFamily="34" charset="0"/>
              </a:rPr>
              <a:t>our object</a:t>
            </a:r>
          </a:p>
        </p:txBody>
      </p:sp>
      <p:sp>
        <p:nvSpPr>
          <p:cNvPr id="10" name="TextBox 9">
            <a:extLst>
              <a:ext uri="{FF2B5EF4-FFF2-40B4-BE49-F238E27FC236}">
                <a16:creationId xmlns:a16="http://schemas.microsoft.com/office/drawing/2014/main" id="{F3E3571B-82EF-CF4B-BB4C-D90CB6A9EEFB}"/>
              </a:ext>
            </a:extLst>
          </p:cNvPr>
          <p:cNvSpPr txBox="1"/>
          <p:nvPr/>
        </p:nvSpPr>
        <p:spPr>
          <a:xfrm>
            <a:off x="1524000" y="2287568"/>
            <a:ext cx="4191413" cy="3108543"/>
          </a:xfrm>
          <a:prstGeom prst="rect">
            <a:avLst/>
          </a:prstGeom>
          <a:noFill/>
        </p:spPr>
        <p:txBody>
          <a:bodyPr wrap="square" rtlCol="0">
            <a:spAutoFit/>
          </a:bodyPr>
          <a:lstStyle/>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Id</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Name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Abv</a:t>
            </a:r>
          </a:p>
          <a:p>
            <a:r>
              <a:rPr lang="en-US" sz="2800" b="1">
                <a:latin typeface="Consolas" panose="020B0609020204030204" pitchFamily="49" charset="0"/>
              </a:rPr>
              <a:t> </a:t>
            </a:r>
            <a:r>
              <a:rPr lang="en-US" sz="2800" b="1" err="1">
                <a:solidFill>
                  <a:srgbClr val="007456"/>
                </a:solidFill>
                <a:latin typeface="Consolas" panose="020B0609020204030204" pitchFamily="49" charset="0"/>
              </a:rPr>
              <a:t>BeerStyle</a:t>
            </a:r>
            <a:r>
              <a:rPr lang="en-US" sz="2800" b="1">
                <a:latin typeface="Consolas" panose="020B0609020204030204" pitchFamily="49" charset="0"/>
              </a:rPr>
              <a:t> Style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Description</a:t>
            </a:r>
          </a:p>
          <a:p>
            <a:r>
              <a:rPr lang="en-US" sz="2800" b="1">
                <a:latin typeface="Consolas" panose="020B0609020204030204" pitchFamily="49" charset="0"/>
              </a:rPr>
              <a:t> </a:t>
            </a:r>
            <a:r>
              <a:rPr lang="en-US" sz="2800" b="1">
                <a:solidFill>
                  <a:srgbClr val="0000E1"/>
                </a:solidFill>
                <a:latin typeface="Consolas" panose="020B0609020204030204" pitchFamily="49" charset="0"/>
              </a:rPr>
              <a:t>bool</a:t>
            </a:r>
            <a:r>
              <a:rPr lang="en-US" sz="2800" b="1">
                <a:latin typeface="Consolas" panose="020B0609020204030204" pitchFamily="49" charset="0"/>
              </a:rPr>
              <a:t> </a:t>
            </a:r>
            <a:r>
              <a:rPr lang="en-US" sz="2800" b="1" err="1">
                <a:latin typeface="Consolas" panose="020B0609020204030204" pitchFamily="49" charset="0"/>
              </a:rPr>
              <a:t>IsOnTap</a:t>
            </a:r>
            <a:endParaRPr lang="en-US" sz="2800" b="1">
              <a:latin typeface="Consolas" panose="020B0609020204030204" pitchFamily="49" charset="0"/>
            </a:endParaRPr>
          </a:p>
          <a:p>
            <a:r>
              <a:rPr lang="en-US" sz="2800" b="1">
                <a:latin typeface="Consolas" panose="020B0609020204030204" pitchFamily="49" charset="0"/>
              </a:rPr>
              <a:t> </a:t>
            </a:r>
            <a:r>
              <a:rPr lang="en-US" sz="2800" b="1">
                <a:solidFill>
                  <a:srgbClr val="007456"/>
                </a:solidFill>
                <a:latin typeface="Consolas" panose="020B0609020204030204" pitchFamily="49" charset="0"/>
              </a:rPr>
              <a:t>Brewery</a:t>
            </a:r>
            <a:r>
              <a:rPr lang="en-US" sz="2800" b="1">
                <a:latin typeface="Consolas" panose="020B0609020204030204" pitchFamily="49" charset="0"/>
              </a:rPr>
              <a:t> </a:t>
            </a:r>
            <a:r>
              <a:rPr lang="en-US" sz="2800" b="1" err="1">
                <a:latin typeface="Consolas" panose="020B0609020204030204" pitchFamily="49" charset="0"/>
              </a:rPr>
              <a:t>Brewery</a:t>
            </a:r>
            <a:r>
              <a:rPr lang="en-US" sz="2800">
                <a:latin typeface="Consolas" panose="020B0609020204030204" pitchFamily="49" charset="0"/>
              </a:rPr>
              <a:t> </a:t>
            </a:r>
            <a:endParaRPr lang="en-US" sz="2800" b="1">
              <a:latin typeface="Consolas" panose="020B0609020204030204" pitchFamily="49" charset="0"/>
            </a:endParaRPr>
          </a:p>
        </p:txBody>
      </p:sp>
    </p:spTree>
    <p:extLst>
      <p:ext uri="{BB962C8B-B14F-4D97-AF65-F5344CB8AC3E}">
        <p14:creationId xmlns:p14="http://schemas.microsoft.com/office/powerpoint/2010/main" val="3428944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53BC254-F6F0-0B4E-9820-6314080AE4CD}"/>
              </a:ext>
            </a:extLst>
          </p:cNvPr>
          <p:cNvSpPr/>
          <p:nvPr/>
        </p:nvSpPr>
        <p:spPr>
          <a:xfrm rot="10800000">
            <a:off x="1511300" y="1170146"/>
            <a:ext cx="3949700" cy="4517708"/>
          </a:xfrm>
          <a:custGeom>
            <a:avLst/>
            <a:gdLst>
              <a:gd name="connsiteX0" fmla="*/ 0 w 3937000"/>
              <a:gd name="connsiteY0" fmla="*/ 656180 h 4508500"/>
              <a:gd name="connsiteX1" fmla="*/ 656180 w 3937000"/>
              <a:gd name="connsiteY1" fmla="*/ 0 h 4508500"/>
              <a:gd name="connsiteX2" fmla="*/ 3280820 w 3937000"/>
              <a:gd name="connsiteY2" fmla="*/ 0 h 4508500"/>
              <a:gd name="connsiteX3" fmla="*/ 3937000 w 3937000"/>
              <a:gd name="connsiteY3" fmla="*/ 656180 h 4508500"/>
              <a:gd name="connsiteX4" fmla="*/ 3937000 w 3937000"/>
              <a:gd name="connsiteY4" fmla="*/ 3852320 h 4508500"/>
              <a:gd name="connsiteX5" fmla="*/ 3280820 w 3937000"/>
              <a:gd name="connsiteY5" fmla="*/ 4508500 h 4508500"/>
              <a:gd name="connsiteX6" fmla="*/ 656180 w 3937000"/>
              <a:gd name="connsiteY6" fmla="*/ 4508500 h 4508500"/>
              <a:gd name="connsiteX7" fmla="*/ 0 w 3937000"/>
              <a:gd name="connsiteY7" fmla="*/ 3852320 h 4508500"/>
              <a:gd name="connsiteX8" fmla="*/ 0 w 3937000"/>
              <a:gd name="connsiteY8" fmla="*/ 656180 h 4508500"/>
              <a:gd name="connsiteX0" fmla="*/ 0 w 3949700"/>
              <a:gd name="connsiteY0" fmla="*/ 304580 h 4512500"/>
              <a:gd name="connsiteX1" fmla="*/ 668880 w 3949700"/>
              <a:gd name="connsiteY1" fmla="*/ 4000 h 4512500"/>
              <a:gd name="connsiteX2" fmla="*/ 3293520 w 3949700"/>
              <a:gd name="connsiteY2" fmla="*/ 4000 h 4512500"/>
              <a:gd name="connsiteX3" fmla="*/ 3949700 w 3949700"/>
              <a:gd name="connsiteY3" fmla="*/ 660180 h 4512500"/>
              <a:gd name="connsiteX4" fmla="*/ 3949700 w 3949700"/>
              <a:gd name="connsiteY4" fmla="*/ 3856320 h 4512500"/>
              <a:gd name="connsiteX5" fmla="*/ 3293520 w 3949700"/>
              <a:gd name="connsiteY5" fmla="*/ 4512500 h 4512500"/>
              <a:gd name="connsiteX6" fmla="*/ 668880 w 3949700"/>
              <a:gd name="connsiteY6" fmla="*/ 4512500 h 4512500"/>
              <a:gd name="connsiteX7" fmla="*/ 12700 w 3949700"/>
              <a:gd name="connsiteY7" fmla="*/ 3856320 h 4512500"/>
              <a:gd name="connsiteX8" fmla="*/ 0 w 3949700"/>
              <a:gd name="connsiteY8" fmla="*/ 304580 h 4512500"/>
              <a:gd name="connsiteX0" fmla="*/ 0 w 3949700"/>
              <a:gd name="connsiteY0" fmla="*/ 309788 h 4517708"/>
              <a:gd name="connsiteX1" fmla="*/ 668880 w 3949700"/>
              <a:gd name="connsiteY1" fmla="*/ 9208 h 4517708"/>
              <a:gd name="connsiteX2" fmla="*/ 3293520 w 3949700"/>
              <a:gd name="connsiteY2" fmla="*/ 9208 h 4517708"/>
              <a:gd name="connsiteX3" fmla="*/ 3949700 w 3949700"/>
              <a:gd name="connsiteY3" fmla="*/ 284388 h 4517708"/>
              <a:gd name="connsiteX4" fmla="*/ 3949700 w 3949700"/>
              <a:gd name="connsiteY4" fmla="*/ 3861528 h 4517708"/>
              <a:gd name="connsiteX5" fmla="*/ 3293520 w 3949700"/>
              <a:gd name="connsiteY5" fmla="*/ 4517708 h 4517708"/>
              <a:gd name="connsiteX6" fmla="*/ 668880 w 3949700"/>
              <a:gd name="connsiteY6" fmla="*/ 4517708 h 4517708"/>
              <a:gd name="connsiteX7" fmla="*/ 12700 w 3949700"/>
              <a:gd name="connsiteY7" fmla="*/ 3861528 h 4517708"/>
              <a:gd name="connsiteX8" fmla="*/ 0 w 3949700"/>
              <a:gd name="connsiteY8" fmla="*/ 309788 h 45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9700" h="4517708">
                <a:moveTo>
                  <a:pt x="0" y="309788"/>
                </a:moveTo>
                <a:cubicBezTo>
                  <a:pt x="0" y="-52610"/>
                  <a:pt x="306482" y="9208"/>
                  <a:pt x="668880" y="9208"/>
                </a:cubicBezTo>
                <a:lnTo>
                  <a:pt x="3293520" y="9208"/>
                </a:lnTo>
                <a:cubicBezTo>
                  <a:pt x="3655918" y="9208"/>
                  <a:pt x="3949700" y="-78010"/>
                  <a:pt x="3949700" y="284388"/>
                </a:cubicBezTo>
                <a:lnTo>
                  <a:pt x="3949700" y="3861528"/>
                </a:lnTo>
                <a:cubicBezTo>
                  <a:pt x="3949700" y="4223926"/>
                  <a:pt x="3655918" y="4517708"/>
                  <a:pt x="3293520" y="4517708"/>
                </a:cubicBezTo>
                <a:lnTo>
                  <a:pt x="668880" y="4517708"/>
                </a:lnTo>
                <a:cubicBezTo>
                  <a:pt x="306482" y="4517708"/>
                  <a:pt x="12700" y="4223926"/>
                  <a:pt x="12700" y="3861528"/>
                </a:cubicBezTo>
                <a:cubicBezTo>
                  <a:pt x="12700" y="2796148"/>
                  <a:pt x="0" y="1375168"/>
                  <a:pt x="0" y="309788"/>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524A168-F8B8-4E40-94F8-20B197CC5CAC}"/>
              </a:ext>
            </a:extLst>
          </p:cNvPr>
          <p:cNvSpPr/>
          <p:nvPr/>
        </p:nvSpPr>
        <p:spPr>
          <a:xfrm>
            <a:off x="1517904" y="1016000"/>
            <a:ext cx="3941064" cy="1231900"/>
          </a:xfrm>
          <a:prstGeom prst="roundRect">
            <a:avLst/>
          </a:prstGeom>
          <a:solidFill>
            <a:srgbClr val="31BFCD"/>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188D88D-535A-3D4F-8F06-D4BF461AF810}"/>
              </a:ext>
            </a:extLst>
          </p:cNvPr>
          <p:cNvSpPr txBox="1"/>
          <p:nvPr/>
        </p:nvSpPr>
        <p:spPr>
          <a:xfrm>
            <a:off x="1524000" y="1197114"/>
            <a:ext cx="3937000" cy="830997"/>
          </a:xfrm>
          <a:prstGeom prst="rect">
            <a:avLst/>
          </a:prstGeom>
          <a:noFill/>
        </p:spPr>
        <p:txBody>
          <a:bodyPr wrap="square" rtlCol="0">
            <a:spAutoFit/>
          </a:bodyPr>
          <a:lstStyle/>
          <a:p>
            <a:pPr algn="ctr"/>
            <a:r>
              <a:rPr lang="en-US" sz="4800" b="1" dirty="0">
                <a:solidFill>
                  <a:schemeClr val="bg1"/>
                </a:solidFill>
                <a:latin typeface="Rocket Sans" panose="020B0602020202020204" pitchFamily="34" charset="0"/>
                <a:ea typeface="Rocket Sans" panose="020B0602020202020204" pitchFamily="34" charset="0"/>
              </a:rPr>
              <a:t>our object</a:t>
            </a:r>
          </a:p>
        </p:txBody>
      </p:sp>
      <p:sp>
        <p:nvSpPr>
          <p:cNvPr id="6" name="TextBox 5">
            <a:extLst>
              <a:ext uri="{FF2B5EF4-FFF2-40B4-BE49-F238E27FC236}">
                <a16:creationId xmlns:a16="http://schemas.microsoft.com/office/drawing/2014/main" id="{731BD2F3-CC90-FD4D-9343-861EDA92DF3A}"/>
              </a:ext>
            </a:extLst>
          </p:cNvPr>
          <p:cNvSpPr txBox="1"/>
          <p:nvPr/>
        </p:nvSpPr>
        <p:spPr>
          <a:xfrm>
            <a:off x="1524000" y="2287568"/>
            <a:ext cx="4191413" cy="3108543"/>
          </a:xfrm>
          <a:prstGeom prst="rect">
            <a:avLst/>
          </a:prstGeom>
          <a:noFill/>
        </p:spPr>
        <p:txBody>
          <a:bodyPr wrap="square" rtlCol="0">
            <a:spAutoFit/>
          </a:bodyPr>
          <a:lstStyle/>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Id</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Name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Abv</a:t>
            </a:r>
          </a:p>
          <a:p>
            <a:r>
              <a:rPr lang="en-US" sz="2800" b="1">
                <a:latin typeface="Consolas" panose="020B0609020204030204" pitchFamily="49" charset="0"/>
              </a:rPr>
              <a:t> </a:t>
            </a:r>
            <a:r>
              <a:rPr lang="en-US" sz="2800" b="1" err="1">
                <a:solidFill>
                  <a:srgbClr val="007456"/>
                </a:solidFill>
                <a:latin typeface="Consolas" panose="020B0609020204030204" pitchFamily="49" charset="0"/>
              </a:rPr>
              <a:t>BeerStyle</a:t>
            </a:r>
            <a:r>
              <a:rPr lang="en-US" sz="2800" b="1">
                <a:latin typeface="Consolas" panose="020B0609020204030204" pitchFamily="49" charset="0"/>
              </a:rPr>
              <a:t> Style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Description</a:t>
            </a:r>
          </a:p>
          <a:p>
            <a:r>
              <a:rPr lang="en-US" sz="2800" b="1">
                <a:latin typeface="Consolas" panose="020B0609020204030204" pitchFamily="49" charset="0"/>
              </a:rPr>
              <a:t> </a:t>
            </a:r>
            <a:r>
              <a:rPr lang="en-US" sz="2800" b="1">
                <a:solidFill>
                  <a:srgbClr val="0000E1"/>
                </a:solidFill>
                <a:latin typeface="Consolas" panose="020B0609020204030204" pitchFamily="49" charset="0"/>
              </a:rPr>
              <a:t>bool</a:t>
            </a:r>
            <a:r>
              <a:rPr lang="en-US" sz="2800" b="1">
                <a:latin typeface="Consolas" panose="020B0609020204030204" pitchFamily="49" charset="0"/>
              </a:rPr>
              <a:t> </a:t>
            </a:r>
            <a:r>
              <a:rPr lang="en-US" sz="2800" b="1" err="1">
                <a:latin typeface="Consolas" panose="020B0609020204030204" pitchFamily="49" charset="0"/>
              </a:rPr>
              <a:t>IsOnTap</a:t>
            </a:r>
            <a:endParaRPr lang="en-US" sz="2800" b="1">
              <a:latin typeface="Consolas" panose="020B0609020204030204" pitchFamily="49" charset="0"/>
            </a:endParaRPr>
          </a:p>
          <a:p>
            <a:r>
              <a:rPr lang="en-US" sz="2800" b="1">
                <a:latin typeface="Consolas" panose="020B0609020204030204" pitchFamily="49" charset="0"/>
              </a:rPr>
              <a:t> </a:t>
            </a:r>
            <a:r>
              <a:rPr lang="en-US" sz="2800" b="1">
                <a:solidFill>
                  <a:srgbClr val="007456"/>
                </a:solidFill>
                <a:latin typeface="Consolas" panose="020B0609020204030204" pitchFamily="49" charset="0"/>
              </a:rPr>
              <a:t>Brewery</a:t>
            </a:r>
            <a:r>
              <a:rPr lang="en-US" sz="2800" b="1">
                <a:latin typeface="Consolas" panose="020B0609020204030204" pitchFamily="49" charset="0"/>
              </a:rPr>
              <a:t> </a:t>
            </a:r>
            <a:r>
              <a:rPr lang="en-US" sz="2800" b="1" err="1">
                <a:latin typeface="Consolas" panose="020B0609020204030204" pitchFamily="49" charset="0"/>
              </a:rPr>
              <a:t>Brewery</a:t>
            </a:r>
            <a:r>
              <a:rPr lang="en-US" sz="2800">
                <a:latin typeface="Consolas" panose="020B0609020204030204" pitchFamily="49" charset="0"/>
              </a:rPr>
              <a:t> </a:t>
            </a:r>
            <a:endParaRPr lang="en-US" sz="2800" b="1">
              <a:latin typeface="Consolas" panose="020B0609020204030204" pitchFamily="49" charset="0"/>
            </a:endParaRPr>
          </a:p>
        </p:txBody>
      </p:sp>
      <p:sp>
        <p:nvSpPr>
          <p:cNvPr id="7" name="Rounded Rectangle 2">
            <a:extLst>
              <a:ext uri="{FF2B5EF4-FFF2-40B4-BE49-F238E27FC236}">
                <a16:creationId xmlns:a16="http://schemas.microsoft.com/office/drawing/2014/main" id="{7775BB41-383C-F849-937A-7BDAE294C774}"/>
              </a:ext>
            </a:extLst>
          </p:cNvPr>
          <p:cNvSpPr/>
          <p:nvPr/>
        </p:nvSpPr>
        <p:spPr>
          <a:xfrm rot="10800000">
            <a:off x="6667500" y="1170147"/>
            <a:ext cx="3937000" cy="4517708"/>
          </a:xfrm>
          <a:custGeom>
            <a:avLst/>
            <a:gdLst>
              <a:gd name="connsiteX0" fmla="*/ 0 w 3937000"/>
              <a:gd name="connsiteY0" fmla="*/ 656180 h 4508500"/>
              <a:gd name="connsiteX1" fmla="*/ 656180 w 3937000"/>
              <a:gd name="connsiteY1" fmla="*/ 0 h 4508500"/>
              <a:gd name="connsiteX2" fmla="*/ 3280820 w 3937000"/>
              <a:gd name="connsiteY2" fmla="*/ 0 h 4508500"/>
              <a:gd name="connsiteX3" fmla="*/ 3937000 w 3937000"/>
              <a:gd name="connsiteY3" fmla="*/ 656180 h 4508500"/>
              <a:gd name="connsiteX4" fmla="*/ 3937000 w 3937000"/>
              <a:gd name="connsiteY4" fmla="*/ 3852320 h 4508500"/>
              <a:gd name="connsiteX5" fmla="*/ 3280820 w 3937000"/>
              <a:gd name="connsiteY5" fmla="*/ 4508500 h 4508500"/>
              <a:gd name="connsiteX6" fmla="*/ 656180 w 3937000"/>
              <a:gd name="connsiteY6" fmla="*/ 4508500 h 4508500"/>
              <a:gd name="connsiteX7" fmla="*/ 0 w 3937000"/>
              <a:gd name="connsiteY7" fmla="*/ 3852320 h 4508500"/>
              <a:gd name="connsiteX8" fmla="*/ 0 w 3937000"/>
              <a:gd name="connsiteY8" fmla="*/ 656180 h 4508500"/>
              <a:gd name="connsiteX0" fmla="*/ 0 w 3949700"/>
              <a:gd name="connsiteY0" fmla="*/ 304580 h 4512500"/>
              <a:gd name="connsiteX1" fmla="*/ 668880 w 3949700"/>
              <a:gd name="connsiteY1" fmla="*/ 4000 h 4512500"/>
              <a:gd name="connsiteX2" fmla="*/ 3293520 w 3949700"/>
              <a:gd name="connsiteY2" fmla="*/ 4000 h 4512500"/>
              <a:gd name="connsiteX3" fmla="*/ 3949700 w 3949700"/>
              <a:gd name="connsiteY3" fmla="*/ 660180 h 4512500"/>
              <a:gd name="connsiteX4" fmla="*/ 3949700 w 3949700"/>
              <a:gd name="connsiteY4" fmla="*/ 3856320 h 4512500"/>
              <a:gd name="connsiteX5" fmla="*/ 3293520 w 3949700"/>
              <a:gd name="connsiteY5" fmla="*/ 4512500 h 4512500"/>
              <a:gd name="connsiteX6" fmla="*/ 668880 w 3949700"/>
              <a:gd name="connsiteY6" fmla="*/ 4512500 h 4512500"/>
              <a:gd name="connsiteX7" fmla="*/ 12700 w 3949700"/>
              <a:gd name="connsiteY7" fmla="*/ 3856320 h 4512500"/>
              <a:gd name="connsiteX8" fmla="*/ 0 w 3949700"/>
              <a:gd name="connsiteY8" fmla="*/ 304580 h 4512500"/>
              <a:gd name="connsiteX0" fmla="*/ 0 w 3949700"/>
              <a:gd name="connsiteY0" fmla="*/ 309788 h 4517708"/>
              <a:gd name="connsiteX1" fmla="*/ 668880 w 3949700"/>
              <a:gd name="connsiteY1" fmla="*/ 9208 h 4517708"/>
              <a:gd name="connsiteX2" fmla="*/ 3293520 w 3949700"/>
              <a:gd name="connsiteY2" fmla="*/ 9208 h 4517708"/>
              <a:gd name="connsiteX3" fmla="*/ 3949700 w 3949700"/>
              <a:gd name="connsiteY3" fmla="*/ 284388 h 4517708"/>
              <a:gd name="connsiteX4" fmla="*/ 3949700 w 3949700"/>
              <a:gd name="connsiteY4" fmla="*/ 3861528 h 4517708"/>
              <a:gd name="connsiteX5" fmla="*/ 3293520 w 3949700"/>
              <a:gd name="connsiteY5" fmla="*/ 4517708 h 4517708"/>
              <a:gd name="connsiteX6" fmla="*/ 668880 w 3949700"/>
              <a:gd name="connsiteY6" fmla="*/ 4517708 h 4517708"/>
              <a:gd name="connsiteX7" fmla="*/ 12700 w 3949700"/>
              <a:gd name="connsiteY7" fmla="*/ 3861528 h 4517708"/>
              <a:gd name="connsiteX8" fmla="*/ 0 w 3949700"/>
              <a:gd name="connsiteY8" fmla="*/ 309788 h 45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9700" h="4517708">
                <a:moveTo>
                  <a:pt x="0" y="309788"/>
                </a:moveTo>
                <a:cubicBezTo>
                  <a:pt x="0" y="-52610"/>
                  <a:pt x="306482" y="9208"/>
                  <a:pt x="668880" y="9208"/>
                </a:cubicBezTo>
                <a:lnTo>
                  <a:pt x="3293520" y="9208"/>
                </a:lnTo>
                <a:cubicBezTo>
                  <a:pt x="3655918" y="9208"/>
                  <a:pt x="3949700" y="-78010"/>
                  <a:pt x="3949700" y="284388"/>
                </a:cubicBezTo>
                <a:lnTo>
                  <a:pt x="3949700" y="3861528"/>
                </a:lnTo>
                <a:cubicBezTo>
                  <a:pt x="3949700" y="4223926"/>
                  <a:pt x="3655918" y="4517708"/>
                  <a:pt x="3293520" y="4517708"/>
                </a:cubicBezTo>
                <a:lnTo>
                  <a:pt x="668880" y="4517708"/>
                </a:lnTo>
                <a:cubicBezTo>
                  <a:pt x="306482" y="4517708"/>
                  <a:pt x="12700" y="4223926"/>
                  <a:pt x="12700" y="3861528"/>
                </a:cubicBezTo>
                <a:cubicBezTo>
                  <a:pt x="12700" y="2796148"/>
                  <a:pt x="0" y="1375168"/>
                  <a:pt x="0" y="30978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A5D5BD2-0C9F-8148-9BFB-6512A569B306}"/>
              </a:ext>
            </a:extLst>
          </p:cNvPr>
          <p:cNvSpPr/>
          <p:nvPr/>
        </p:nvSpPr>
        <p:spPr>
          <a:xfrm>
            <a:off x="6667500" y="1016001"/>
            <a:ext cx="3937000" cy="1231900"/>
          </a:xfrm>
          <a:prstGeom prst="roundRect">
            <a:avLst/>
          </a:prstGeom>
          <a:solidFill>
            <a:srgbClr val="1C7DB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B88E331F-6650-B54B-9EA9-671A4E388F8B}"/>
              </a:ext>
            </a:extLst>
          </p:cNvPr>
          <p:cNvSpPr txBox="1"/>
          <p:nvPr/>
        </p:nvSpPr>
        <p:spPr>
          <a:xfrm>
            <a:off x="7188200" y="1104780"/>
            <a:ext cx="3937000" cy="1015663"/>
          </a:xfrm>
          <a:prstGeom prst="rect">
            <a:avLst/>
          </a:prstGeom>
          <a:noFill/>
        </p:spPr>
        <p:txBody>
          <a:bodyPr wrap="square" rtlCol="0">
            <a:spAutoFit/>
          </a:bodyPr>
          <a:lstStyle/>
          <a:p>
            <a:pPr algn="ctr"/>
            <a:r>
              <a:rPr lang="en-US" sz="6000" b="1">
                <a:solidFill>
                  <a:schemeClr val="bg1"/>
                </a:solidFill>
                <a:latin typeface="Rocket Sans" panose="020B0602020202020204" pitchFamily="34" charset="0"/>
                <a:ea typeface="Rocket Sans" panose="020B0602020202020204" pitchFamily="34" charset="0"/>
              </a:rPr>
              <a:t>2</a:t>
            </a:r>
          </a:p>
        </p:txBody>
      </p:sp>
      <p:pic>
        <p:nvPicPr>
          <p:cNvPr id="10" name="Picture 9" descr="A close up of a sign&#10;&#10;Description automatically generated">
            <a:extLst>
              <a:ext uri="{FF2B5EF4-FFF2-40B4-BE49-F238E27FC236}">
                <a16:creationId xmlns:a16="http://schemas.microsoft.com/office/drawing/2014/main" id="{61DF324C-8A7A-634A-BEEA-7E8CF364C67A}"/>
              </a:ext>
            </a:extLst>
          </p:cNvPr>
          <p:cNvPicPr>
            <a:picLocks noChangeAspect="1"/>
          </p:cNvPicPr>
          <p:nvPr/>
        </p:nvPicPr>
        <p:blipFill>
          <a:blip r:embed="rId3"/>
          <a:stretch>
            <a:fillRect/>
          </a:stretch>
        </p:blipFill>
        <p:spPr>
          <a:xfrm>
            <a:off x="7668884" y="1128039"/>
            <a:ext cx="1062089" cy="1007822"/>
          </a:xfrm>
          <a:prstGeom prst="rect">
            <a:avLst/>
          </a:prstGeom>
        </p:spPr>
      </p:pic>
      <p:sp>
        <p:nvSpPr>
          <p:cNvPr id="12" name="TextBox 11">
            <a:extLst>
              <a:ext uri="{FF2B5EF4-FFF2-40B4-BE49-F238E27FC236}">
                <a16:creationId xmlns:a16="http://schemas.microsoft.com/office/drawing/2014/main" id="{382B64BD-E5E8-7847-AD45-A1084D301C87}"/>
              </a:ext>
            </a:extLst>
          </p:cNvPr>
          <p:cNvSpPr txBox="1"/>
          <p:nvPr/>
        </p:nvSpPr>
        <p:spPr>
          <a:xfrm>
            <a:off x="6644111" y="2287868"/>
            <a:ext cx="3973089" cy="2677656"/>
          </a:xfrm>
          <a:prstGeom prst="rect">
            <a:avLst/>
          </a:prstGeom>
          <a:noFill/>
        </p:spPr>
        <p:txBody>
          <a:bodyPr wrap="square" rtlCol="0">
            <a:spAutoFit/>
          </a:bodyPr>
          <a:lstStyle/>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Id</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Name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Abv</a:t>
            </a:r>
          </a:p>
          <a:p>
            <a:r>
              <a:rPr lang="en-US" sz="2800" b="1">
                <a:latin typeface="Consolas" panose="020B0609020204030204" pitchFamily="49" charset="0"/>
              </a:rPr>
              <a:t> </a:t>
            </a:r>
            <a:r>
              <a:rPr lang="en-US" sz="2800" b="1">
                <a:solidFill>
                  <a:srgbClr val="007456"/>
                </a:solidFill>
                <a:latin typeface="Consolas" panose="020B0609020204030204" pitchFamily="49" charset="0"/>
              </a:rPr>
              <a:t>Style</a:t>
            </a:r>
            <a:r>
              <a:rPr lang="en-US" sz="2800" b="1">
                <a:latin typeface="Consolas" panose="020B0609020204030204" pitchFamily="49" charset="0"/>
              </a:rPr>
              <a:t> </a:t>
            </a:r>
            <a:r>
              <a:rPr lang="en-US" sz="2800" b="1" err="1">
                <a:latin typeface="Consolas" panose="020B0609020204030204" pitchFamily="49" charset="0"/>
              </a:rPr>
              <a:t>Style</a:t>
            </a:r>
            <a:endParaRPr lang="en-US" sz="2800" b="1">
              <a:latin typeface="Consolas" panose="020B0609020204030204" pitchFamily="49" charset="0"/>
            </a:endParaRPr>
          </a:p>
          <a:p>
            <a:r>
              <a:rPr lang="en-US" sz="2800" b="1">
                <a:solidFill>
                  <a:srgbClr val="0000E1"/>
                </a:solidFill>
                <a:latin typeface="Consolas" panose="020B0609020204030204" pitchFamily="49" charset="0"/>
              </a:rPr>
              <a:t> string</a:t>
            </a:r>
            <a:r>
              <a:rPr lang="en-US" sz="2800" b="1">
                <a:latin typeface="Consolas" panose="020B0609020204030204" pitchFamily="49" charset="0"/>
              </a:rPr>
              <a:t> Description</a:t>
            </a:r>
          </a:p>
          <a:p>
            <a:r>
              <a:rPr lang="en-US" sz="2800" b="1">
                <a:solidFill>
                  <a:srgbClr val="0000E1"/>
                </a:solidFill>
                <a:latin typeface="Consolas" panose="020B0609020204030204" pitchFamily="49" charset="0"/>
              </a:rPr>
              <a:t> string</a:t>
            </a:r>
            <a:r>
              <a:rPr lang="en-US" sz="2800" b="1">
                <a:latin typeface="Consolas" panose="020B0609020204030204" pitchFamily="49" charset="0"/>
              </a:rPr>
              <a:t> Brewery</a:t>
            </a:r>
            <a:r>
              <a:rPr lang="en-US" sz="2800">
                <a:latin typeface="Consolas" panose="020B0609020204030204" pitchFamily="49" charset="0"/>
              </a:rPr>
              <a:t> </a:t>
            </a:r>
            <a:endParaRPr lang="en-US" sz="2800" b="1">
              <a:latin typeface="Consolas" panose="020B0609020204030204" pitchFamily="49" charset="0"/>
            </a:endParaRPr>
          </a:p>
        </p:txBody>
      </p:sp>
    </p:spTree>
    <p:extLst>
      <p:ext uri="{BB962C8B-B14F-4D97-AF65-F5344CB8AC3E}">
        <p14:creationId xmlns:p14="http://schemas.microsoft.com/office/powerpoint/2010/main" val="2120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
            <a:extLst>
              <a:ext uri="{FF2B5EF4-FFF2-40B4-BE49-F238E27FC236}">
                <a16:creationId xmlns:a16="http://schemas.microsoft.com/office/drawing/2014/main" id="{CBACB1F5-AC8E-3841-8A5C-7BED12934EEE}"/>
              </a:ext>
            </a:extLst>
          </p:cNvPr>
          <p:cNvSpPr/>
          <p:nvPr/>
        </p:nvSpPr>
        <p:spPr>
          <a:xfrm rot="10800000">
            <a:off x="6667500" y="1170147"/>
            <a:ext cx="3937000" cy="4517708"/>
          </a:xfrm>
          <a:custGeom>
            <a:avLst/>
            <a:gdLst>
              <a:gd name="connsiteX0" fmla="*/ 0 w 3937000"/>
              <a:gd name="connsiteY0" fmla="*/ 656180 h 4508500"/>
              <a:gd name="connsiteX1" fmla="*/ 656180 w 3937000"/>
              <a:gd name="connsiteY1" fmla="*/ 0 h 4508500"/>
              <a:gd name="connsiteX2" fmla="*/ 3280820 w 3937000"/>
              <a:gd name="connsiteY2" fmla="*/ 0 h 4508500"/>
              <a:gd name="connsiteX3" fmla="*/ 3937000 w 3937000"/>
              <a:gd name="connsiteY3" fmla="*/ 656180 h 4508500"/>
              <a:gd name="connsiteX4" fmla="*/ 3937000 w 3937000"/>
              <a:gd name="connsiteY4" fmla="*/ 3852320 h 4508500"/>
              <a:gd name="connsiteX5" fmla="*/ 3280820 w 3937000"/>
              <a:gd name="connsiteY5" fmla="*/ 4508500 h 4508500"/>
              <a:gd name="connsiteX6" fmla="*/ 656180 w 3937000"/>
              <a:gd name="connsiteY6" fmla="*/ 4508500 h 4508500"/>
              <a:gd name="connsiteX7" fmla="*/ 0 w 3937000"/>
              <a:gd name="connsiteY7" fmla="*/ 3852320 h 4508500"/>
              <a:gd name="connsiteX8" fmla="*/ 0 w 3937000"/>
              <a:gd name="connsiteY8" fmla="*/ 656180 h 4508500"/>
              <a:gd name="connsiteX0" fmla="*/ 0 w 3949700"/>
              <a:gd name="connsiteY0" fmla="*/ 304580 h 4512500"/>
              <a:gd name="connsiteX1" fmla="*/ 668880 w 3949700"/>
              <a:gd name="connsiteY1" fmla="*/ 4000 h 4512500"/>
              <a:gd name="connsiteX2" fmla="*/ 3293520 w 3949700"/>
              <a:gd name="connsiteY2" fmla="*/ 4000 h 4512500"/>
              <a:gd name="connsiteX3" fmla="*/ 3949700 w 3949700"/>
              <a:gd name="connsiteY3" fmla="*/ 660180 h 4512500"/>
              <a:gd name="connsiteX4" fmla="*/ 3949700 w 3949700"/>
              <a:gd name="connsiteY4" fmla="*/ 3856320 h 4512500"/>
              <a:gd name="connsiteX5" fmla="*/ 3293520 w 3949700"/>
              <a:gd name="connsiteY5" fmla="*/ 4512500 h 4512500"/>
              <a:gd name="connsiteX6" fmla="*/ 668880 w 3949700"/>
              <a:gd name="connsiteY6" fmla="*/ 4512500 h 4512500"/>
              <a:gd name="connsiteX7" fmla="*/ 12700 w 3949700"/>
              <a:gd name="connsiteY7" fmla="*/ 3856320 h 4512500"/>
              <a:gd name="connsiteX8" fmla="*/ 0 w 3949700"/>
              <a:gd name="connsiteY8" fmla="*/ 304580 h 4512500"/>
              <a:gd name="connsiteX0" fmla="*/ 0 w 3949700"/>
              <a:gd name="connsiteY0" fmla="*/ 309788 h 4517708"/>
              <a:gd name="connsiteX1" fmla="*/ 668880 w 3949700"/>
              <a:gd name="connsiteY1" fmla="*/ 9208 h 4517708"/>
              <a:gd name="connsiteX2" fmla="*/ 3293520 w 3949700"/>
              <a:gd name="connsiteY2" fmla="*/ 9208 h 4517708"/>
              <a:gd name="connsiteX3" fmla="*/ 3949700 w 3949700"/>
              <a:gd name="connsiteY3" fmla="*/ 284388 h 4517708"/>
              <a:gd name="connsiteX4" fmla="*/ 3949700 w 3949700"/>
              <a:gd name="connsiteY4" fmla="*/ 3861528 h 4517708"/>
              <a:gd name="connsiteX5" fmla="*/ 3293520 w 3949700"/>
              <a:gd name="connsiteY5" fmla="*/ 4517708 h 4517708"/>
              <a:gd name="connsiteX6" fmla="*/ 668880 w 3949700"/>
              <a:gd name="connsiteY6" fmla="*/ 4517708 h 4517708"/>
              <a:gd name="connsiteX7" fmla="*/ 12700 w 3949700"/>
              <a:gd name="connsiteY7" fmla="*/ 3861528 h 4517708"/>
              <a:gd name="connsiteX8" fmla="*/ 0 w 3949700"/>
              <a:gd name="connsiteY8" fmla="*/ 309788 h 45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9700" h="4517708">
                <a:moveTo>
                  <a:pt x="0" y="309788"/>
                </a:moveTo>
                <a:cubicBezTo>
                  <a:pt x="0" y="-52610"/>
                  <a:pt x="306482" y="9208"/>
                  <a:pt x="668880" y="9208"/>
                </a:cubicBezTo>
                <a:lnTo>
                  <a:pt x="3293520" y="9208"/>
                </a:lnTo>
                <a:cubicBezTo>
                  <a:pt x="3655918" y="9208"/>
                  <a:pt x="3949700" y="-78010"/>
                  <a:pt x="3949700" y="284388"/>
                </a:cubicBezTo>
                <a:lnTo>
                  <a:pt x="3949700" y="3861528"/>
                </a:lnTo>
                <a:cubicBezTo>
                  <a:pt x="3949700" y="4223926"/>
                  <a:pt x="3655918" y="4517708"/>
                  <a:pt x="3293520" y="4517708"/>
                </a:cubicBezTo>
                <a:lnTo>
                  <a:pt x="668880" y="4517708"/>
                </a:lnTo>
                <a:cubicBezTo>
                  <a:pt x="306482" y="4517708"/>
                  <a:pt x="12700" y="4223926"/>
                  <a:pt x="12700" y="3861528"/>
                </a:cubicBezTo>
                <a:cubicBezTo>
                  <a:pt x="12700" y="2796148"/>
                  <a:pt x="0" y="1375168"/>
                  <a:pt x="0" y="30978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53BC254-F6F0-0B4E-9820-6314080AE4CD}"/>
              </a:ext>
            </a:extLst>
          </p:cNvPr>
          <p:cNvSpPr/>
          <p:nvPr/>
        </p:nvSpPr>
        <p:spPr>
          <a:xfrm rot="10800000">
            <a:off x="1511300" y="1170146"/>
            <a:ext cx="3949700" cy="4517708"/>
          </a:xfrm>
          <a:custGeom>
            <a:avLst/>
            <a:gdLst>
              <a:gd name="connsiteX0" fmla="*/ 0 w 3937000"/>
              <a:gd name="connsiteY0" fmla="*/ 656180 h 4508500"/>
              <a:gd name="connsiteX1" fmla="*/ 656180 w 3937000"/>
              <a:gd name="connsiteY1" fmla="*/ 0 h 4508500"/>
              <a:gd name="connsiteX2" fmla="*/ 3280820 w 3937000"/>
              <a:gd name="connsiteY2" fmla="*/ 0 h 4508500"/>
              <a:gd name="connsiteX3" fmla="*/ 3937000 w 3937000"/>
              <a:gd name="connsiteY3" fmla="*/ 656180 h 4508500"/>
              <a:gd name="connsiteX4" fmla="*/ 3937000 w 3937000"/>
              <a:gd name="connsiteY4" fmla="*/ 3852320 h 4508500"/>
              <a:gd name="connsiteX5" fmla="*/ 3280820 w 3937000"/>
              <a:gd name="connsiteY5" fmla="*/ 4508500 h 4508500"/>
              <a:gd name="connsiteX6" fmla="*/ 656180 w 3937000"/>
              <a:gd name="connsiteY6" fmla="*/ 4508500 h 4508500"/>
              <a:gd name="connsiteX7" fmla="*/ 0 w 3937000"/>
              <a:gd name="connsiteY7" fmla="*/ 3852320 h 4508500"/>
              <a:gd name="connsiteX8" fmla="*/ 0 w 3937000"/>
              <a:gd name="connsiteY8" fmla="*/ 656180 h 4508500"/>
              <a:gd name="connsiteX0" fmla="*/ 0 w 3949700"/>
              <a:gd name="connsiteY0" fmla="*/ 304580 h 4512500"/>
              <a:gd name="connsiteX1" fmla="*/ 668880 w 3949700"/>
              <a:gd name="connsiteY1" fmla="*/ 4000 h 4512500"/>
              <a:gd name="connsiteX2" fmla="*/ 3293520 w 3949700"/>
              <a:gd name="connsiteY2" fmla="*/ 4000 h 4512500"/>
              <a:gd name="connsiteX3" fmla="*/ 3949700 w 3949700"/>
              <a:gd name="connsiteY3" fmla="*/ 660180 h 4512500"/>
              <a:gd name="connsiteX4" fmla="*/ 3949700 w 3949700"/>
              <a:gd name="connsiteY4" fmla="*/ 3856320 h 4512500"/>
              <a:gd name="connsiteX5" fmla="*/ 3293520 w 3949700"/>
              <a:gd name="connsiteY5" fmla="*/ 4512500 h 4512500"/>
              <a:gd name="connsiteX6" fmla="*/ 668880 w 3949700"/>
              <a:gd name="connsiteY6" fmla="*/ 4512500 h 4512500"/>
              <a:gd name="connsiteX7" fmla="*/ 12700 w 3949700"/>
              <a:gd name="connsiteY7" fmla="*/ 3856320 h 4512500"/>
              <a:gd name="connsiteX8" fmla="*/ 0 w 3949700"/>
              <a:gd name="connsiteY8" fmla="*/ 304580 h 4512500"/>
              <a:gd name="connsiteX0" fmla="*/ 0 w 3949700"/>
              <a:gd name="connsiteY0" fmla="*/ 309788 h 4517708"/>
              <a:gd name="connsiteX1" fmla="*/ 668880 w 3949700"/>
              <a:gd name="connsiteY1" fmla="*/ 9208 h 4517708"/>
              <a:gd name="connsiteX2" fmla="*/ 3293520 w 3949700"/>
              <a:gd name="connsiteY2" fmla="*/ 9208 h 4517708"/>
              <a:gd name="connsiteX3" fmla="*/ 3949700 w 3949700"/>
              <a:gd name="connsiteY3" fmla="*/ 284388 h 4517708"/>
              <a:gd name="connsiteX4" fmla="*/ 3949700 w 3949700"/>
              <a:gd name="connsiteY4" fmla="*/ 3861528 h 4517708"/>
              <a:gd name="connsiteX5" fmla="*/ 3293520 w 3949700"/>
              <a:gd name="connsiteY5" fmla="*/ 4517708 h 4517708"/>
              <a:gd name="connsiteX6" fmla="*/ 668880 w 3949700"/>
              <a:gd name="connsiteY6" fmla="*/ 4517708 h 4517708"/>
              <a:gd name="connsiteX7" fmla="*/ 12700 w 3949700"/>
              <a:gd name="connsiteY7" fmla="*/ 3861528 h 4517708"/>
              <a:gd name="connsiteX8" fmla="*/ 0 w 3949700"/>
              <a:gd name="connsiteY8" fmla="*/ 309788 h 45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9700" h="4517708">
                <a:moveTo>
                  <a:pt x="0" y="309788"/>
                </a:moveTo>
                <a:cubicBezTo>
                  <a:pt x="0" y="-52610"/>
                  <a:pt x="306482" y="9208"/>
                  <a:pt x="668880" y="9208"/>
                </a:cubicBezTo>
                <a:lnTo>
                  <a:pt x="3293520" y="9208"/>
                </a:lnTo>
                <a:cubicBezTo>
                  <a:pt x="3655918" y="9208"/>
                  <a:pt x="3949700" y="-78010"/>
                  <a:pt x="3949700" y="284388"/>
                </a:cubicBezTo>
                <a:lnTo>
                  <a:pt x="3949700" y="3861528"/>
                </a:lnTo>
                <a:cubicBezTo>
                  <a:pt x="3949700" y="4223926"/>
                  <a:pt x="3655918" y="4517708"/>
                  <a:pt x="3293520" y="4517708"/>
                </a:cubicBezTo>
                <a:lnTo>
                  <a:pt x="668880" y="4517708"/>
                </a:lnTo>
                <a:cubicBezTo>
                  <a:pt x="306482" y="4517708"/>
                  <a:pt x="12700" y="4223926"/>
                  <a:pt x="12700" y="3861528"/>
                </a:cubicBezTo>
                <a:cubicBezTo>
                  <a:pt x="12700" y="2796148"/>
                  <a:pt x="0" y="1375168"/>
                  <a:pt x="0" y="309788"/>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524A168-F8B8-4E40-94F8-20B197CC5CAC}"/>
              </a:ext>
            </a:extLst>
          </p:cNvPr>
          <p:cNvSpPr/>
          <p:nvPr/>
        </p:nvSpPr>
        <p:spPr>
          <a:xfrm>
            <a:off x="1510889" y="1016000"/>
            <a:ext cx="3950111" cy="1231900"/>
          </a:xfrm>
          <a:prstGeom prst="roundRect">
            <a:avLst/>
          </a:prstGeom>
          <a:solidFill>
            <a:srgbClr val="31BFCD"/>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188D88D-535A-3D4F-8F06-D4BF461AF810}"/>
              </a:ext>
            </a:extLst>
          </p:cNvPr>
          <p:cNvSpPr txBox="1"/>
          <p:nvPr/>
        </p:nvSpPr>
        <p:spPr>
          <a:xfrm>
            <a:off x="1524000" y="1197114"/>
            <a:ext cx="3937000" cy="830997"/>
          </a:xfrm>
          <a:prstGeom prst="rect">
            <a:avLst/>
          </a:prstGeom>
          <a:noFill/>
        </p:spPr>
        <p:txBody>
          <a:bodyPr wrap="square" rtlCol="0">
            <a:spAutoFit/>
          </a:bodyPr>
          <a:lstStyle/>
          <a:p>
            <a:pPr algn="ctr"/>
            <a:r>
              <a:rPr lang="en-US" sz="4800" b="1">
                <a:solidFill>
                  <a:schemeClr val="bg1"/>
                </a:solidFill>
                <a:latin typeface="Rocket Sans" panose="020B0602020202020204" pitchFamily="34" charset="0"/>
                <a:ea typeface="Rocket Sans" panose="020B0602020202020204" pitchFamily="34" charset="0"/>
              </a:rPr>
              <a:t>our object</a:t>
            </a:r>
          </a:p>
        </p:txBody>
      </p:sp>
      <p:sp>
        <p:nvSpPr>
          <p:cNvPr id="6" name="TextBox 5">
            <a:extLst>
              <a:ext uri="{FF2B5EF4-FFF2-40B4-BE49-F238E27FC236}">
                <a16:creationId xmlns:a16="http://schemas.microsoft.com/office/drawing/2014/main" id="{731BD2F3-CC90-FD4D-9343-861EDA92DF3A}"/>
              </a:ext>
            </a:extLst>
          </p:cNvPr>
          <p:cNvSpPr txBox="1"/>
          <p:nvPr/>
        </p:nvSpPr>
        <p:spPr>
          <a:xfrm>
            <a:off x="1524000" y="2287568"/>
            <a:ext cx="4191413" cy="3108543"/>
          </a:xfrm>
          <a:prstGeom prst="rect">
            <a:avLst/>
          </a:prstGeom>
          <a:noFill/>
        </p:spPr>
        <p:txBody>
          <a:bodyPr wrap="square" rtlCol="0">
            <a:spAutoFit/>
          </a:bodyPr>
          <a:lstStyle/>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Id</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Name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Abv</a:t>
            </a:r>
          </a:p>
          <a:p>
            <a:r>
              <a:rPr lang="en-US" sz="2800" b="1">
                <a:latin typeface="Consolas" panose="020B0609020204030204" pitchFamily="49" charset="0"/>
              </a:rPr>
              <a:t> </a:t>
            </a:r>
            <a:r>
              <a:rPr lang="en-US" sz="2800" b="1" err="1">
                <a:solidFill>
                  <a:srgbClr val="007456"/>
                </a:solidFill>
                <a:latin typeface="Consolas" panose="020B0609020204030204" pitchFamily="49" charset="0"/>
              </a:rPr>
              <a:t>BeerStyle</a:t>
            </a:r>
            <a:r>
              <a:rPr lang="en-US" sz="2800" b="1">
                <a:latin typeface="Consolas" panose="020B0609020204030204" pitchFamily="49" charset="0"/>
              </a:rPr>
              <a:t> Style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Description</a:t>
            </a:r>
          </a:p>
          <a:p>
            <a:r>
              <a:rPr lang="en-US" sz="2800" b="1">
                <a:latin typeface="Consolas" panose="020B0609020204030204" pitchFamily="49" charset="0"/>
              </a:rPr>
              <a:t> </a:t>
            </a:r>
            <a:r>
              <a:rPr lang="en-US" sz="2800" b="1">
                <a:solidFill>
                  <a:srgbClr val="0000E1"/>
                </a:solidFill>
                <a:latin typeface="Consolas" panose="020B0609020204030204" pitchFamily="49" charset="0"/>
              </a:rPr>
              <a:t>bool</a:t>
            </a:r>
            <a:r>
              <a:rPr lang="en-US" sz="2800" b="1">
                <a:latin typeface="Consolas" panose="020B0609020204030204" pitchFamily="49" charset="0"/>
              </a:rPr>
              <a:t> </a:t>
            </a:r>
            <a:r>
              <a:rPr lang="en-US" sz="2800" b="1" err="1">
                <a:latin typeface="Consolas" panose="020B0609020204030204" pitchFamily="49" charset="0"/>
              </a:rPr>
              <a:t>IsOnTap</a:t>
            </a:r>
            <a:endParaRPr lang="en-US" sz="2800" b="1">
              <a:latin typeface="Consolas" panose="020B0609020204030204" pitchFamily="49" charset="0"/>
            </a:endParaRPr>
          </a:p>
          <a:p>
            <a:r>
              <a:rPr lang="en-US" sz="2800" b="1">
                <a:latin typeface="Consolas" panose="020B0609020204030204" pitchFamily="49" charset="0"/>
              </a:rPr>
              <a:t> </a:t>
            </a:r>
            <a:r>
              <a:rPr lang="en-US" sz="2800" b="1">
                <a:solidFill>
                  <a:srgbClr val="007456"/>
                </a:solidFill>
                <a:latin typeface="Consolas" panose="020B0609020204030204" pitchFamily="49" charset="0"/>
              </a:rPr>
              <a:t>Brewery</a:t>
            </a:r>
            <a:r>
              <a:rPr lang="en-US" sz="2800" b="1">
                <a:latin typeface="Consolas" panose="020B0609020204030204" pitchFamily="49" charset="0"/>
              </a:rPr>
              <a:t> </a:t>
            </a:r>
            <a:r>
              <a:rPr lang="en-US" sz="2800" b="1" err="1">
                <a:latin typeface="Consolas" panose="020B0609020204030204" pitchFamily="49" charset="0"/>
              </a:rPr>
              <a:t>Brewery</a:t>
            </a:r>
            <a:r>
              <a:rPr lang="en-US" sz="2800">
                <a:latin typeface="Consolas" panose="020B0609020204030204" pitchFamily="49" charset="0"/>
              </a:rPr>
              <a:t> </a:t>
            </a:r>
            <a:endParaRPr lang="en-US" sz="2800" b="1">
              <a:latin typeface="Consolas" panose="020B0609020204030204" pitchFamily="49" charset="0"/>
            </a:endParaRPr>
          </a:p>
        </p:txBody>
      </p:sp>
      <p:cxnSp>
        <p:nvCxnSpPr>
          <p:cNvPr id="12" name="Straight Arrow Connector 11">
            <a:extLst>
              <a:ext uri="{FF2B5EF4-FFF2-40B4-BE49-F238E27FC236}">
                <a16:creationId xmlns:a16="http://schemas.microsoft.com/office/drawing/2014/main" id="{8140A20D-1A15-8C4A-BD8A-53F6797794FC}"/>
              </a:ext>
            </a:extLst>
          </p:cNvPr>
          <p:cNvCxnSpPr/>
          <p:nvPr/>
        </p:nvCxnSpPr>
        <p:spPr>
          <a:xfrm flipH="1">
            <a:off x="3759200" y="2540000"/>
            <a:ext cx="3149600" cy="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D52160-D213-BF47-A8A2-C1AB06A0BB78}"/>
              </a:ext>
            </a:extLst>
          </p:cNvPr>
          <p:cNvCxnSpPr>
            <a:cxnSpLocks/>
          </p:cNvCxnSpPr>
          <p:nvPr/>
        </p:nvCxnSpPr>
        <p:spPr>
          <a:xfrm flipH="1">
            <a:off x="4038600" y="3022600"/>
            <a:ext cx="2857500" cy="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D8BCE53-1ADA-9749-A9E0-6C7ED375EC15}"/>
              </a:ext>
            </a:extLst>
          </p:cNvPr>
          <p:cNvCxnSpPr>
            <a:cxnSpLocks/>
          </p:cNvCxnSpPr>
          <p:nvPr/>
        </p:nvCxnSpPr>
        <p:spPr>
          <a:xfrm flipH="1">
            <a:off x="5327650" y="4292600"/>
            <a:ext cx="1581150" cy="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2D9524D-68FA-324D-94B4-4943F4D0070F}"/>
              </a:ext>
            </a:extLst>
          </p:cNvPr>
          <p:cNvCxnSpPr>
            <a:cxnSpLocks/>
          </p:cNvCxnSpPr>
          <p:nvPr/>
        </p:nvCxnSpPr>
        <p:spPr>
          <a:xfrm flipH="1">
            <a:off x="4811384" y="3860800"/>
            <a:ext cx="2084716" cy="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9DA3AE5-87EE-0C41-83B0-0707DD5F10F1}"/>
              </a:ext>
            </a:extLst>
          </p:cNvPr>
          <p:cNvCxnSpPr>
            <a:cxnSpLocks/>
          </p:cNvCxnSpPr>
          <p:nvPr/>
        </p:nvCxnSpPr>
        <p:spPr>
          <a:xfrm flipH="1">
            <a:off x="4811384" y="4724400"/>
            <a:ext cx="2084716" cy="46990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5220847-2841-C24A-B4BB-5C42774961A5}"/>
              </a:ext>
            </a:extLst>
          </p:cNvPr>
          <p:cNvCxnSpPr>
            <a:cxnSpLocks/>
          </p:cNvCxnSpPr>
          <p:nvPr/>
        </p:nvCxnSpPr>
        <p:spPr>
          <a:xfrm flipH="1">
            <a:off x="4140200" y="3429000"/>
            <a:ext cx="2755900" cy="0"/>
          </a:xfrm>
          <a:prstGeom prst="straightConnector1">
            <a:avLst/>
          </a:prstGeom>
          <a:ln w="57150">
            <a:solidFill>
              <a:srgbClr val="1C7DBB"/>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E894A88-AD95-0D43-B5CB-6480572B440A}"/>
              </a:ext>
            </a:extLst>
          </p:cNvPr>
          <p:cNvSpPr/>
          <p:nvPr/>
        </p:nvSpPr>
        <p:spPr>
          <a:xfrm>
            <a:off x="6665976" y="1016001"/>
            <a:ext cx="3941064" cy="1231900"/>
          </a:xfrm>
          <a:prstGeom prst="roundRect">
            <a:avLst/>
          </a:prstGeom>
          <a:solidFill>
            <a:srgbClr val="1C7DB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69436805-D443-D348-AE83-D6440ACA12AF}"/>
              </a:ext>
            </a:extLst>
          </p:cNvPr>
          <p:cNvSpPr txBox="1"/>
          <p:nvPr/>
        </p:nvSpPr>
        <p:spPr>
          <a:xfrm>
            <a:off x="7188200" y="1104780"/>
            <a:ext cx="3937000" cy="1015663"/>
          </a:xfrm>
          <a:prstGeom prst="rect">
            <a:avLst/>
          </a:prstGeom>
          <a:noFill/>
        </p:spPr>
        <p:txBody>
          <a:bodyPr wrap="square" rtlCol="0">
            <a:spAutoFit/>
          </a:bodyPr>
          <a:lstStyle/>
          <a:p>
            <a:pPr algn="ctr"/>
            <a:r>
              <a:rPr lang="en-US" sz="6000" b="1" dirty="0">
                <a:solidFill>
                  <a:schemeClr val="bg1"/>
                </a:solidFill>
                <a:latin typeface="Rocket Sans" panose="020B0602020202020204" pitchFamily="34" charset="0"/>
                <a:ea typeface="Rocket Sans" panose="020B0602020202020204" pitchFamily="34" charset="0"/>
              </a:rPr>
              <a:t>2</a:t>
            </a:r>
          </a:p>
        </p:txBody>
      </p:sp>
      <p:pic>
        <p:nvPicPr>
          <p:cNvPr id="25" name="Picture 24" descr="A close up of a sign&#10;&#10;Description automatically generated">
            <a:extLst>
              <a:ext uri="{FF2B5EF4-FFF2-40B4-BE49-F238E27FC236}">
                <a16:creationId xmlns:a16="http://schemas.microsoft.com/office/drawing/2014/main" id="{6B39804D-967C-8446-9FB1-DD7F04DBE7C1}"/>
              </a:ext>
            </a:extLst>
          </p:cNvPr>
          <p:cNvPicPr>
            <a:picLocks noChangeAspect="1"/>
          </p:cNvPicPr>
          <p:nvPr/>
        </p:nvPicPr>
        <p:blipFill>
          <a:blip r:embed="rId3"/>
          <a:stretch>
            <a:fillRect/>
          </a:stretch>
        </p:blipFill>
        <p:spPr>
          <a:xfrm>
            <a:off x="7668884" y="1128039"/>
            <a:ext cx="1062089" cy="1007822"/>
          </a:xfrm>
          <a:prstGeom prst="rect">
            <a:avLst/>
          </a:prstGeom>
        </p:spPr>
      </p:pic>
      <p:sp>
        <p:nvSpPr>
          <p:cNvPr id="27" name="TextBox 26">
            <a:extLst>
              <a:ext uri="{FF2B5EF4-FFF2-40B4-BE49-F238E27FC236}">
                <a16:creationId xmlns:a16="http://schemas.microsoft.com/office/drawing/2014/main" id="{4C6251A8-DB60-F340-926E-68AF40B2F934}"/>
              </a:ext>
            </a:extLst>
          </p:cNvPr>
          <p:cNvSpPr txBox="1"/>
          <p:nvPr/>
        </p:nvSpPr>
        <p:spPr>
          <a:xfrm>
            <a:off x="6644111" y="2287868"/>
            <a:ext cx="3973089" cy="2677656"/>
          </a:xfrm>
          <a:prstGeom prst="rect">
            <a:avLst/>
          </a:prstGeom>
          <a:noFill/>
        </p:spPr>
        <p:txBody>
          <a:bodyPr wrap="square" rtlCol="0">
            <a:spAutoFit/>
          </a:bodyPr>
          <a:lstStyle/>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Id</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Name</a:t>
            </a:r>
          </a:p>
          <a:p>
            <a:r>
              <a:rPr lang="en-US" sz="2800" b="1">
                <a:latin typeface="Consolas" panose="020B0609020204030204" pitchFamily="49" charset="0"/>
              </a:rPr>
              <a:t> </a:t>
            </a:r>
            <a:r>
              <a:rPr lang="en-US" sz="2800" b="1">
                <a:solidFill>
                  <a:srgbClr val="0000E1"/>
                </a:solidFill>
                <a:latin typeface="Consolas" panose="020B0609020204030204" pitchFamily="49" charset="0"/>
              </a:rPr>
              <a:t>string</a:t>
            </a:r>
            <a:r>
              <a:rPr lang="en-US" sz="2800" b="1">
                <a:latin typeface="Consolas" panose="020B0609020204030204" pitchFamily="49" charset="0"/>
              </a:rPr>
              <a:t> Abv</a:t>
            </a:r>
          </a:p>
          <a:p>
            <a:r>
              <a:rPr lang="en-US" sz="2800" b="1">
                <a:latin typeface="Consolas" panose="020B0609020204030204" pitchFamily="49" charset="0"/>
              </a:rPr>
              <a:t> </a:t>
            </a:r>
            <a:r>
              <a:rPr lang="en-US" sz="2800" b="1">
                <a:solidFill>
                  <a:srgbClr val="007456"/>
                </a:solidFill>
                <a:latin typeface="Consolas" panose="020B0609020204030204" pitchFamily="49" charset="0"/>
              </a:rPr>
              <a:t>Style</a:t>
            </a:r>
            <a:r>
              <a:rPr lang="en-US" sz="2800" b="1">
                <a:latin typeface="Consolas" panose="020B0609020204030204" pitchFamily="49" charset="0"/>
              </a:rPr>
              <a:t> </a:t>
            </a:r>
            <a:r>
              <a:rPr lang="en-US" sz="2800" b="1" err="1">
                <a:latin typeface="Consolas" panose="020B0609020204030204" pitchFamily="49" charset="0"/>
              </a:rPr>
              <a:t>Style</a:t>
            </a:r>
            <a:endParaRPr lang="en-US" sz="2800" b="1">
              <a:latin typeface="Consolas" panose="020B0609020204030204" pitchFamily="49" charset="0"/>
            </a:endParaRPr>
          </a:p>
          <a:p>
            <a:r>
              <a:rPr lang="en-US" sz="2800" b="1">
                <a:solidFill>
                  <a:srgbClr val="0000E1"/>
                </a:solidFill>
                <a:latin typeface="Consolas" panose="020B0609020204030204" pitchFamily="49" charset="0"/>
              </a:rPr>
              <a:t> string</a:t>
            </a:r>
            <a:r>
              <a:rPr lang="en-US" sz="2800" b="1">
                <a:latin typeface="Consolas" panose="020B0609020204030204" pitchFamily="49" charset="0"/>
              </a:rPr>
              <a:t> Description</a:t>
            </a:r>
          </a:p>
          <a:p>
            <a:r>
              <a:rPr lang="en-US" sz="2800" b="1">
                <a:solidFill>
                  <a:srgbClr val="0000E1"/>
                </a:solidFill>
                <a:latin typeface="Consolas" panose="020B0609020204030204" pitchFamily="49" charset="0"/>
              </a:rPr>
              <a:t> string</a:t>
            </a:r>
            <a:r>
              <a:rPr lang="en-US" sz="2800" b="1">
                <a:latin typeface="Consolas" panose="020B0609020204030204" pitchFamily="49" charset="0"/>
              </a:rPr>
              <a:t> Brewery</a:t>
            </a:r>
            <a:r>
              <a:rPr lang="en-US" sz="2800">
                <a:latin typeface="Consolas" panose="020B0609020204030204" pitchFamily="49" charset="0"/>
              </a:rPr>
              <a:t> </a:t>
            </a:r>
            <a:endParaRPr lang="en-US" sz="2800" b="1">
              <a:latin typeface="Consolas" panose="020B0609020204030204" pitchFamily="49" charset="0"/>
            </a:endParaRPr>
          </a:p>
        </p:txBody>
      </p:sp>
    </p:spTree>
    <p:extLst>
      <p:ext uri="{BB962C8B-B14F-4D97-AF65-F5344CB8AC3E}">
        <p14:creationId xmlns:p14="http://schemas.microsoft.com/office/powerpoint/2010/main" val="3444431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4E51BD-0D25-4548-89D9-EC467AC0653F}"/>
              </a:ext>
            </a:extLst>
          </p:cNvPr>
          <p:cNvPicPr>
            <a:picLocks noChangeAspect="1"/>
          </p:cNvPicPr>
          <p:nvPr/>
        </p:nvPicPr>
        <p:blipFill>
          <a:blip r:embed="rId3"/>
          <a:stretch>
            <a:fillRect/>
          </a:stretch>
        </p:blipFill>
        <p:spPr>
          <a:xfrm>
            <a:off x="0" y="0"/>
            <a:ext cx="12192000" cy="5867400"/>
          </a:xfrm>
          <a:prstGeom prst="rect">
            <a:avLst/>
          </a:prstGeom>
          <a:ln>
            <a:noFill/>
          </a:ln>
          <a:effectLst/>
        </p:spPr>
      </p:pic>
    </p:spTree>
    <p:extLst>
      <p:ext uri="{BB962C8B-B14F-4D97-AF65-F5344CB8AC3E}">
        <p14:creationId xmlns:p14="http://schemas.microsoft.com/office/powerpoint/2010/main" val="405144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B10A34-4990-D245-9013-231DD9AE4AE6}"/>
              </a:ext>
            </a:extLst>
          </p:cNvPr>
          <p:cNvSpPr>
            <a:spLocks noGrp="1"/>
          </p:cNvSpPr>
          <p:nvPr>
            <p:ph type="title"/>
          </p:nvPr>
        </p:nvSpPr>
        <p:spPr>
          <a:xfrm>
            <a:off x="533400" y="207573"/>
            <a:ext cx="10515600" cy="1325563"/>
          </a:xfrm>
        </p:spPr>
        <p:txBody>
          <a:bodyPr/>
          <a:lstStyle/>
          <a:p>
            <a:r>
              <a:rPr lang="en-US"/>
              <a:t>code review</a:t>
            </a:r>
          </a:p>
        </p:txBody>
      </p:sp>
      <p:pic>
        <p:nvPicPr>
          <p:cNvPr id="4" name="Picture 3" descr="A close up of a sign&#10;&#10;Description automatically generated">
            <a:extLst>
              <a:ext uri="{FF2B5EF4-FFF2-40B4-BE49-F238E27FC236}">
                <a16:creationId xmlns:a16="http://schemas.microsoft.com/office/drawing/2014/main" id="{C1BD4582-1881-9C44-81B9-544D63ABF6AD}"/>
              </a:ext>
            </a:extLst>
          </p:cNvPr>
          <p:cNvPicPr>
            <a:picLocks noChangeAspect="1"/>
          </p:cNvPicPr>
          <p:nvPr/>
        </p:nvPicPr>
        <p:blipFill>
          <a:blip r:embed="rId3"/>
          <a:stretch>
            <a:fillRect/>
          </a:stretch>
        </p:blipFill>
        <p:spPr>
          <a:xfrm>
            <a:off x="125306" y="2171139"/>
            <a:ext cx="3925994" cy="3725396"/>
          </a:xfrm>
          <a:prstGeom prst="rect">
            <a:avLst/>
          </a:prstGeom>
        </p:spPr>
      </p:pic>
      <p:sp>
        <p:nvSpPr>
          <p:cNvPr id="5" name="TextBox 4">
            <a:extLst>
              <a:ext uri="{FF2B5EF4-FFF2-40B4-BE49-F238E27FC236}">
                <a16:creationId xmlns:a16="http://schemas.microsoft.com/office/drawing/2014/main" id="{E2274DDA-BC95-7744-904B-EE9ADD054055}"/>
              </a:ext>
            </a:extLst>
          </p:cNvPr>
          <p:cNvSpPr txBox="1"/>
          <p:nvPr/>
        </p:nvSpPr>
        <p:spPr>
          <a:xfrm>
            <a:off x="4398810" y="1593072"/>
            <a:ext cx="8159989" cy="4401205"/>
          </a:xfrm>
          <a:prstGeom prst="rect">
            <a:avLst/>
          </a:prstGeom>
          <a:noFill/>
        </p:spPr>
        <p:txBody>
          <a:bodyPr wrap="square" rtlCol="0">
            <a:spAutoFit/>
          </a:bodyPr>
          <a:lstStyle/>
          <a:p>
            <a:pPr marL="285750" indent="-285750">
              <a:buFont typeface="Arial" panose="020B0604020202020204" pitchFamily="34" charset="0"/>
              <a:buChar char="•"/>
            </a:pPr>
            <a:r>
              <a:rPr lang="en-US" sz="4000">
                <a:solidFill>
                  <a:schemeClr val="bg1"/>
                </a:solidFill>
                <a:latin typeface="Rocket Sans" panose="020B0602020202020204" pitchFamily="34" charset="0"/>
                <a:ea typeface="Rocket Sans" panose="020B0602020202020204" pitchFamily="34" charset="0"/>
              </a:rPr>
              <a:t>separate service layer</a:t>
            </a:r>
          </a:p>
          <a:p>
            <a:pPr marL="285750" indent="-285750">
              <a:buFont typeface="Arial" panose="020B0604020202020204" pitchFamily="34" charset="0"/>
              <a:buChar char="•"/>
            </a:pPr>
            <a:r>
              <a:rPr lang="en-US" sz="4000">
                <a:solidFill>
                  <a:schemeClr val="bg1"/>
                </a:solidFill>
                <a:latin typeface="Rocket Sans" panose="020B0602020202020204" pitchFamily="34" charset="0"/>
                <a:ea typeface="Rocket Sans" panose="020B0602020202020204" pitchFamily="34" charset="0"/>
              </a:rPr>
              <a:t>interface for your service class</a:t>
            </a:r>
          </a:p>
          <a:p>
            <a:pPr marL="285750" indent="-285750">
              <a:buFont typeface="Arial" panose="020B0604020202020204" pitchFamily="34" charset="0"/>
              <a:buChar char="•"/>
            </a:pPr>
            <a:r>
              <a:rPr lang="en-US" sz="4000">
                <a:solidFill>
                  <a:schemeClr val="bg1"/>
                </a:solidFill>
                <a:latin typeface="Rocket Sans" panose="020B0602020202020204" pitchFamily="34" charset="0"/>
                <a:ea typeface="Rocket Sans" panose="020B0602020202020204" pitchFamily="34" charset="0"/>
              </a:rPr>
              <a:t>response objects</a:t>
            </a:r>
          </a:p>
          <a:p>
            <a:pPr marL="285750" indent="-285750">
              <a:buFont typeface="Arial" panose="020B0604020202020204" pitchFamily="34" charset="0"/>
              <a:buChar char="•"/>
            </a:pPr>
            <a:r>
              <a:rPr lang="en-US" sz="4000">
                <a:solidFill>
                  <a:schemeClr val="bg1"/>
                </a:solidFill>
                <a:latin typeface="Rocket Sans" panose="020B0602020202020204" pitchFamily="34" charset="0"/>
                <a:ea typeface="Rocket Sans" panose="020B0602020202020204" pitchFamily="34" charset="0"/>
              </a:rPr>
              <a:t>try / catches</a:t>
            </a:r>
          </a:p>
          <a:p>
            <a:pPr marL="285750" indent="-285750">
              <a:buFont typeface="Arial" panose="020B0604020202020204" pitchFamily="34" charset="0"/>
              <a:buChar char="•"/>
            </a:pPr>
            <a:r>
              <a:rPr lang="en-US" sz="4000">
                <a:solidFill>
                  <a:schemeClr val="bg1"/>
                </a:solidFill>
                <a:latin typeface="Rocket Sans" panose="020B0602020202020204" pitchFamily="34" charset="0"/>
                <a:ea typeface="Rocket Sans" panose="020B0602020202020204" pitchFamily="34" charset="0"/>
              </a:rPr>
              <a:t>logging</a:t>
            </a:r>
          </a:p>
          <a:p>
            <a:pPr marL="285750" indent="-285750">
              <a:buFont typeface="Arial" panose="020B0604020202020204" pitchFamily="34" charset="0"/>
              <a:buChar char="•"/>
            </a:pPr>
            <a:r>
              <a:rPr lang="en-US" sz="4000">
                <a:solidFill>
                  <a:schemeClr val="bg1"/>
                </a:solidFill>
                <a:latin typeface="Rocket Sans" panose="020B0602020202020204" pitchFamily="34" charset="0"/>
                <a:ea typeface="Rocket Sans" panose="020B0602020202020204" pitchFamily="34" charset="0"/>
              </a:rPr>
              <a:t>use your own objects</a:t>
            </a:r>
          </a:p>
          <a:p>
            <a:pPr marL="285750" indent="-285750">
              <a:buFont typeface="Arial" panose="020B0604020202020204" pitchFamily="34" charset="0"/>
              <a:buChar char="•"/>
            </a:pPr>
            <a:r>
              <a:rPr lang="en-US" sz="4000">
                <a:solidFill>
                  <a:schemeClr val="bg1"/>
                </a:solidFill>
                <a:latin typeface="Rocket Sans" panose="020B0602020202020204" pitchFamily="34" charset="0"/>
                <a:ea typeface="Rocket Sans" panose="020B0602020202020204" pitchFamily="34" charset="0"/>
              </a:rPr>
              <a:t>cache results</a:t>
            </a:r>
          </a:p>
        </p:txBody>
      </p:sp>
    </p:spTree>
    <p:extLst>
      <p:ext uri="{BB962C8B-B14F-4D97-AF65-F5344CB8AC3E}">
        <p14:creationId xmlns:p14="http://schemas.microsoft.com/office/powerpoint/2010/main" val="7696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C1BD4582-1881-9C44-81B9-544D63ABF6AD}"/>
              </a:ext>
            </a:extLst>
          </p:cNvPr>
          <p:cNvPicPr>
            <a:picLocks noChangeAspect="1"/>
          </p:cNvPicPr>
          <p:nvPr/>
        </p:nvPicPr>
        <p:blipFill>
          <a:blip r:embed="rId3"/>
          <a:stretch>
            <a:fillRect/>
          </a:stretch>
        </p:blipFill>
        <p:spPr>
          <a:xfrm>
            <a:off x="392006" y="1533136"/>
            <a:ext cx="3989494" cy="3785652"/>
          </a:xfrm>
          <a:prstGeom prst="rect">
            <a:avLst/>
          </a:prstGeom>
        </p:spPr>
      </p:pic>
      <p:sp>
        <p:nvSpPr>
          <p:cNvPr id="5" name="TextBox 4">
            <a:extLst>
              <a:ext uri="{FF2B5EF4-FFF2-40B4-BE49-F238E27FC236}">
                <a16:creationId xmlns:a16="http://schemas.microsoft.com/office/drawing/2014/main" id="{E2274DDA-BC95-7744-904B-EE9ADD054055}"/>
              </a:ext>
            </a:extLst>
          </p:cNvPr>
          <p:cNvSpPr txBox="1"/>
          <p:nvPr/>
        </p:nvSpPr>
        <p:spPr>
          <a:xfrm>
            <a:off x="4288972" y="2148689"/>
            <a:ext cx="7903028" cy="2554545"/>
          </a:xfrm>
          <a:prstGeom prst="rect">
            <a:avLst/>
          </a:prstGeom>
          <a:noFill/>
        </p:spPr>
        <p:txBody>
          <a:bodyPr wrap="square" rtlCol="0">
            <a:spAutoFit/>
          </a:bodyPr>
          <a:lstStyle/>
          <a:p>
            <a:pPr algn="ctr"/>
            <a:r>
              <a:rPr lang="en-US" sz="8000">
                <a:solidFill>
                  <a:schemeClr val="bg1"/>
                </a:solidFill>
                <a:latin typeface="Rocket Sans" panose="020B0602020202020204" pitchFamily="34" charset="0"/>
                <a:ea typeface="Rocket Sans" panose="020B0602020202020204" pitchFamily="34" charset="0"/>
              </a:rPr>
              <a:t>communicating with owner</a:t>
            </a:r>
          </a:p>
        </p:txBody>
      </p:sp>
    </p:spTree>
    <p:extLst>
      <p:ext uri="{BB962C8B-B14F-4D97-AF65-F5344CB8AC3E}">
        <p14:creationId xmlns:p14="http://schemas.microsoft.com/office/powerpoint/2010/main" val="2625457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318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8F1BDA-31A5-D949-A262-A01ADDDFDA6A}"/>
              </a:ext>
            </a:extLst>
          </p:cNvPr>
          <p:cNvSpPr>
            <a:spLocks noGrp="1"/>
          </p:cNvSpPr>
          <p:nvPr>
            <p:ph type="title"/>
          </p:nvPr>
        </p:nvSpPr>
        <p:spPr>
          <a:xfrm>
            <a:off x="481013" y="327026"/>
            <a:ext cx="4700587" cy="2287588"/>
          </a:xfrm>
        </p:spPr>
        <p:txBody>
          <a:bodyPr vert="horz" lIns="91440" tIns="45720" rIns="91440" bIns="45720" rtlCol="0" anchor="ctr">
            <a:normAutofit/>
          </a:bodyPr>
          <a:lstStyle/>
          <a:p>
            <a:r>
              <a:rPr lang="en-US"/>
              <a:t>cheers to good communication</a:t>
            </a:r>
          </a:p>
        </p:txBody>
      </p:sp>
      <p:sp>
        <p:nvSpPr>
          <p:cNvPr id="3" name="Content Placeholder 2">
            <a:extLst>
              <a:ext uri="{FF2B5EF4-FFF2-40B4-BE49-F238E27FC236}">
                <a16:creationId xmlns:a16="http://schemas.microsoft.com/office/drawing/2014/main" id="{D8F53707-0E31-9549-B1F2-6D4241C95EE2}"/>
              </a:ext>
            </a:extLst>
          </p:cNvPr>
          <p:cNvSpPr>
            <a:spLocks noGrp="1"/>
          </p:cNvSpPr>
          <p:nvPr>
            <p:ph idx="1"/>
          </p:nvPr>
        </p:nvSpPr>
        <p:spPr>
          <a:xfrm>
            <a:off x="5659082" y="379413"/>
            <a:ext cx="7485413" cy="2287587"/>
          </a:xfrm>
        </p:spPr>
        <p:txBody>
          <a:bodyPr vert="horz" lIns="91440" tIns="45720" rIns="91440" bIns="45720" rtlCol="0" anchor="ctr">
            <a:normAutofit/>
          </a:bodyPr>
          <a:lstStyle/>
          <a:p>
            <a:r>
              <a:rPr lang="en-US"/>
              <a:t>First…consult the documentation</a:t>
            </a:r>
          </a:p>
          <a:p>
            <a:r>
              <a:rPr lang="en-US"/>
              <a:t>Utilize their ticketing system</a:t>
            </a:r>
          </a:p>
          <a:p>
            <a:r>
              <a:rPr lang="en-US"/>
              <a:t>Provide raw request and response</a:t>
            </a:r>
          </a:p>
          <a:p>
            <a:r>
              <a:rPr lang="en-US"/>
              <a:t>Be NICE!</a:t>
            </a:r>
          </a:p>
        </p:txBody>
      </p:sp>
      <p:pic>
        <p:nvPicPr>
          <p:cNvPr id="12" name="Picture 11">
            <a:extLst>
              <a:ext uri="{FF2B5EF4-FFF2-40B4-BE49-F238E27FC236}">
                <a16:creationId xmlns:a16="http://schemas.microsoft.com/office/drawing/2014/main" id="{AD4E51BD-0D25-4548-89D9-EC467AC0653F}"/>
              </a:ext>
            </a:extLst>
          </p:cNvPr>
          <p:cNvPicPr>
            <a:picLocks noChangeAspect="1"/>
          </p:cNvPicPr>
          <p:nvPr/>
        </p:nvPicPr>
        <p:blipFill rotWithShape="1">
          <a:blip r:embed="rId3">
            <a:extLst/>
          </a:blip>
          <a:srcRect t="26909" b="22832"/>
          <a:stretch/>
        </p:blipFill>
        <p:spPr>
          <a:xfrm>
            <a:off x="-9168" y="2763151"/>
            <a:ext cx="12201168" cy="4093262"/>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1803256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a:blip r:embed="rId3">
            <a:duotone>
              <a:schemeClr val="accent5">
                <a:shade val="45000"/>
                <a:satMod val="135000"/>
              </a:schemeClr>
              <a:prstClr val="white"/>
            </a:duotone>
            <a:alphaModFix amt="5000"/>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830979" y="257449"/>
            <a:ext cx="10530042" cy="3619308"/>
          </a:xfrm>
          <a:prstGeom prst="rect">
            <a:avLst/>
          </a:prstGeom>
        </p:spPr>
      </p:pic>
      <p:sp>
        <p:nvSpPr>
          <p:cNvPr id="11" name="Title 10">
            <a:extLst>
              <a:ext uri="{FF2B5EF4-FFF2-40B4-BE49-F238E27FC236}">
                <a16:creationId xmlns:a16="http://schemas.microsoft.com/office/drawing/2014/main" id="{09464A54-0C3C-9043-B4B9-9056E74D3BAB}"/>
              </a:ext>
            </a:extLst>
          </p:cNvPr>
          <p:cNvSpPr>
            <a:spLocks noGrp="1"/>
          </p:cNvSpPr>
          <p:nvPr>
            <p:ph type="title"/>
          </p:nvPr>
        </p:nvSpPr>
        <p:spPr>
          <a:xfrm>
            <a:off x="818030" y="4446516"/>
            <a:ext cx="5457738" cy="1497719"/>
          </a:xfrm>
        </p:spPr>
        <p:txBody>
          <a:bodyPr anchor="t" anchorCtr="0">
            <a:normAutofit fontScale="90000"/>
          </a:bodyPr>
          <a:lstStyle/>
          <a:p>
            <a:r>
              <a:rPr lang="en-US" sz="8000" b="1" dirty="0"/>
              <a:t>Thank you!</a:t>
            </a:r>
          </a:p>
        </p:txBody>
      </p:sp>
      <p:cxnSp>
        <p:nvCxnSpPr>
          <p:cNvPr id="3" name="Straight Connector 2">
            <a:extLst>
              <a:ext uri="{FF2B5EF4-FFF2-40B4-BE49-F238E27FC236}">
                <a16:creationId xmlns:a16="http://schemas.microsoft.com/office/drawing/2014/main" id="{479381AC-1DBF-D64A-891E-E1C442D6AEAC}"/>
              </a:ext>
            </a:extLst>
          </p:cNvPr>
          <p:cNvCxnSpPr/>
          <p:nvPr/>
        </p:nvCxnSpPr>
        <p:spPr>
          <a:xfrm>
            <a:off x="6610865" y="4169833"/>
            <a:ext cx="0" cy="1774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11">
            <a:extLst>
              <a:ext uri="{FF2B5EF4-FFF2-40B4-BE49-F238E27FC236}">
                <a16:creationId xmlns:a16="http://schemas.microsoft.com/office/drawing/2014/main" id="{8F537E57-9B31-6349-A583-AC61C364591A}"/>
              </a:ext>
            </a:extLst>
          </p:cNvPr>
          <p:cNvSpPr>
            <a:spLocks noGrp="1"/>
          </p:cNvSpPr>
          <p:nvPr>
            <p:ph type="body" idx="1"/>
          </p:nvPr>
        </p:nvSpPr>
        <p:spPr>
          <a:xfrm>
            <a:off x="7274882" y="4169833"/>
            <a:ext cx="4086139" cy="2217681"/>
          </a:xfrm>
        </p:spPr>
        <p:txBody>
          <a:bodyPr>
            <a:normAutofit/>
          </a:bodyPr>
          <a:lstStyle/>
          <a:p>
            <a:r>
              <a:rPr lang="en-US" sz="3200" b="1" dirty="0"/>
              <a:t>Tonya Cooper</a:t>
            </a:r>
          </a:p>
          <a:p>
            <a:r>
              <a:rPr lang="en-US" sz="2200" b="1" dirty="0">
                <a:solidFill>
                  <a:schemeClr val="bg1"/>
                </a:solidFill>
              </a:rPr>
              <a:t>Quicken Loans</a:t>
            </a:r>
          </a:p>
          <a:p>
            <a:r>
              <a:rPr lang="en-US" sz="2200" dirty="0">
                <a:solidFill>
                  <a:schemeClr val="bg1"/>
                </a:solidFill>
              </a:rPr>
              <a:t>Software Engineer</a:t>
            </a:r>
          </a:p>
          <a:p>
            <a:r>
              <a:rPr lang="en-US" sz="1800" dirty="0">
                <a:solidFill>
                  <a:schemeClr val="bg1"/>
                </a:solidFill>
              </a:rPr>
              <a:t>@tonyazen</a:t>
            </a:r>
          </a:p>
        </p:txBody>
      </p:sp>
    </p:spTree>
    <p:extLst>
      <p:ext uri="{BB962C8B-B14F-4D97-AF65-F5344CB8AC3E}">
        <p14:creationId xmlns:p14="http://schemas.microsoft.com/office/powerpoint/2010/main" val="4223420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4E51BD-0D25-4548-89D9-EC467AC065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5" t="-11499" r="135" b="11499"/>
          <a:stretch/>
        </p:blipFill>
        <p:spPr>
          <a:xfrm>
            <a:off x="-92364" y="-781878"/>
            <a:ext cx="12281188" cy="6649278"/>
          </a:xfrm>
          <a:prstGeom prst="rect">
            <a:avLst/>
          </a:prstGeom>
          <a:ln>
            <a:noFill/>
          </a:ln>
          <a:effectLst/>
        </p:spPr>
      </p:pic>
    </p:spTree>
    <p:extLst>
      <p:ext uri="{BB962C8B-B14F-4D97-AF65-F5344CB8AC3E}">
        <p14:creationId xmlns:p14="http://schemas.microsoft.com/office/powerpoint/2010/main" val="2339785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B10A34-4990-D245-9013-231DD9AE4AE6}"/>
              </a:ext>
            </a:extLst>
          </p:cNvPr>
          <p:cNvSpPr>
            <a:spLocks noGrp="1"/>
          </p:cNvSpPr>
          <p:nvPr>
            <p:ph type="title"/>
          </p:nvPr>
        </p:nvSpPr>
        <p:spPr>
          <a:xfrm>
            <a:off x="533400" y="207573"/>
            <a:ext cx="10515600" cy="1325563"/>
          </a:xfrm>
        </p:spPr>
        <p:txBody>
          <a:bodyPr/>
          <a:lstStyle/>
          <a:p>
            <a:r>
              <a:rPr lang="en-US" dirty="0"/>
              <a:t>third-party web</a:t>
            </a:r>
          </a:p>
        </p:txBody>
      </p:sp>
      <p:pic>
        <p:nvPicPr>
          <p:cNvPr id="4" name="Picture 3" descr="A close up of a sign&#10;&#10;Description automatically generated">
            <a:extLst>
              <a:ext uri="{FF2B5EF4-FFF2-40B4-BE49-F238E27FC236}">
                <a16:creationId xmlns:a16="http://schemas.microsoft.com/office/drawing/2014/main" id="{C1BD4582-1881-9C44-81B9-544D63ABF6AD}"/>
              </a:ext>
            </a:extLst>
          </p:cNvPr>
          <p:cNvPicPr>
            <a:picLocks noChangeAspect="1"/>
          </p:cNvPicPr>
          <p:nvPr/>
        </p:nvPicPr>
        <p:blipFill>
          <a:blip r:embed="rId3"/>
          <a:stretch>
            <a:fillRect/>
          </a:stretch>
        </p:blipFill>
        <p:spPr>
          <a:xfrm>
            <a:off x="392006" y="1533136"/>
            <a:ext cx="3989494" cy="3785652"/>
          </a:xfrm>
          <a:prstGeom prst="rect">
            <a:avLst/>
          </a:prstGeom>
        </p:spPr>
      </p:pic>
      <p:sp>
        <p:nvSpPr>
          <p:cNvPr id="5" name="TextBox 4">
            <a:extLst>
              <a:ext uri="{FF2B5EF4-FFF2-40B4-BE49-F238E27FC236}">
                <a16:creationId xmlns:a16="http://schemas.microsoft.com/office/drawing/2014/main" id="{E2274DDA-BC95-7744-904B-EE9ADD054055}"/>
              </a:ext>
            </a:extLst>
          </p:cNvPr>
          <p:cNvSpPr txBox="1"/>
          <p:nvPr/>
        </p:nvSpPr>
        <p:spPr>
          <a:xfrm>
            <a:off x="5331160" y="1533136"/>
            <a:ext cx="7209183" cy="3785652"/>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chemeClr val="bg1"/>
                </a:solidFill>
                <a:latin typeface="Rocket Sans" panose="020B0602020202020204" pitchFamily="34" charset="0"/>
                <a:ea typeface="Rocket Sans" panose="020B0602020202020204" pitchFamily="34" charset="0"/>
              </a:rPr>
              <a:t>types</a:t>
            </a:r>
          </a:p>
          <a:p>
            <a:pPr marL="285750" indent="-285750">
              <a:buFont typeface="Arial" panose="020B0604020202020204" pitchFamily="34" charset="0"/>
              <a:buChar char="•"/>
            </a:pPr>
            <a:r>
              <a:rPr lang="en-US" sz="4000" dirty="0">
                <a:solidFill>
                  <a:schemeClr val="bg1"/>
                </a:solidFill>
                <a:latin typeface="Rocket Sans" panose="020B0602020202020204" pitchFamily="34" charset="0"/>
                <a:ea typeface="Rocket Sans" panose="020B0602020202020204" pitchFamily="34" charset="0"/>
              </a:rPr>
              <a:t>common components</a:t>
            </a:r>
          </a:p>
          <a:p>
            <a:pPr marL="285750" indent="-285750">
              <a:buFont typeface="Arial" panose="020B0604020202020204" pitchFamily="34" charset="0"/>
              <a:buChar char="•"/>
            </a:pPr>
            <a:r>
              <a:rPr lang="en-US" sz="4000" dirty="0">
                <a:solidFill>
                  <a:schemeClr val="bg1"/>
                </a:solidFill>
                <a:latin typeface="Rocket Sans" panose="020B0602020202020204" pitchFamily="34" charset="0"/>
                <a:ea typeface="Rocket Sans" panose="020B0602020202020204" pitchFamily="34" charset="0"/>
              </a:rPr>
              <a:t>integration tools</a:t>
            </a:r>
          </a:p>
          <a:p>
            <a:pPr marL="285750" indent="-285750">
              <a:buFont typeface="Arial" panose="020B0604020202020204" pitchFamily="34" charset="0"/>
              <a:buChar char="•"/>
            </a:pPr>
            <a:r>
              <a:rPr lang="en-US" sz="4000" dirty="0">
                <a:solidFill>
                  <a:schemeClr val="bg1"/>
                </a:solidFill>
                <a:latin typeface="Rocket Sans" panose="020B0602020202020204" pitchFamily="34" charset="0"/>
                <a:ea typeface="Rocket Sans" panose="020B0602020202020204" pitchFamily="34" charset="0"/>
              </a:rPr>
              <a:t>coding strategies</a:t>
            </a:r>
          </a:p>
          <a:p>
            <a:pPr marL="285750" indent="-285750">
              <a:buFont typeface="Arial" panose="020B0604020202020204" pitchFamily="34" charset="0"/>
              <a:buChar char="•"/>
            </a:pPr>
            <a:r>
              <a:rPr lang="en-US" sz="4000" dirty="0">
                <a:solidFill>
                  <a:schemeClr val="bg1"/>
                </a:solidFill>
                <a:latin typeface="Rocket Sans" panose="020B0602020202020204" pitchFamily="34" charset="0"/>
                <a:ea typeface="Rocket Sans" panose="020B0602020202020204" pitchFamily="34" charset="0"/>
              </a:rPr>
              <a:t>communication</a:t>
            </a:r>
          </a:p>
          <a:p>
            <a:pPr marL="285750" indent="-285750">
              <a:buFont typeface="Arial" panose="020B0604020202020204" pitchFamily="34" charset="0"/>
              <a:buChar char="•"/>
            </a:pPr>
            <a:r>
              <a:rPr lang="en-US" sz="4000" dirty="0">
                <a:solidFill>
                  <a:schemeClr val="bg1"/>
                </a:solidFill>
                <a:latin typeface="Rocket Sans" panose="020B0602020202020204" pitchFamily="34" charset="0"/>
                <a:ea typeface="Rocket Sans" panose="020B0602020202020204" pitchFamily="34" charset="0"/>
              </a:rPr>
              <a:t>beer!</a:t>
            </a:r>
          </a:p>
        </p:txBody>
      </p:sp>
    </p:spTree>
    <p:extLst>
      <p:ext uri="{BB962C8B-B14F-4D97-AF65-F5344CB8AC3E}">
        <p14:creationId xmlns:p14="http://schemas.microsoft.com/office/powerpoint/2010/main" val="3802456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C1BD4582-1881-9C44-81B9-544D63ABF6AD}"/>
              </a:ext>
            </a:extLst>
          </p:cNvPr>
          <p:cNvPicPr>
            <a:picLocks noChangeAspect="1"/>
          </p:cNvPicPr>
          <p:nvPr/>
        </p:nvPicPr>
        <p:blipFill>
          <a:blip r:embed="rId3"/>
          <a:stretch>
            <a:fillRect/>
          </a:stretch>
        </p:blipFill>
        <p:spPr>
          <a:xfrm>
            <a:off x="392006" y="1533136"/>
            <a:ext cx="3989494" cy="3785652"/>
          </a:xfrm>
          <a:prstGeom prst="rect">
            <a:avLst/>
          </a:prstGeom>
        </p:spPr>
      </p:pic>
      <p:sp>
        <p:nvSpPr>
          <p:cNvPr id="5" name="TextBox 4">
            <a:extLst>
              <a:ext uri="{FF2B5EF4-FFF2-40B4-BE49-F238E27FC236}">
                <a16:creationId xmlns:a16="http://schemas.microsoft.com/office/drawing/2014/main" id="{E2274DDA-BC95-7744-904B-EE9ADD054055}"/>
              </a:ext>
            </a:extLst>
          </p:cNvPr>
          <p:cNvSpPr txBox="1"/>
          <p:nvPr/>
        </p:nvSpPr>
        <p:spPr>
          <a:xfrm>
            <a:off x="5059017" y="2092303"/>
            <a:ext cx="6218582" cy="2215991"/>
          </a:xfrm>
          <a:prstGeom prst="rect">
            <a:avLst/>
          </a:prstGeom>
          <a:noFill/>
        </p:spPr>
        <p:txBody>
          <a:bodyPr wrap="square" rtlCol="0">
            <a:spAutoFit/>
          </a:bodyPr>
          <a:lstStyle/>
          <a:p>
            <a:pPr algn="ctr"/>
            <a:r>
              <a:rPr lang="en-US" sz="13800" dirty="0">
                <a:solidFill>
                  <a:schemeClr val="bg1"/>
                </a:solidFill>
                <a:latin typeface="Rocket Sans" panose="020B0602020202020204" pitchFamily="34" charset="0"/>
                <a:ea typeface="Rocket Sans" panose="020B0602020202020204" pitchFamily="34" charset="0"/>
              </a:rPr>
              <a:t>types</a:t>
            </a:r>
          </a:p>
        </p:txBody>
      </p:sp>
    </p:spTree>
    <p:extLst>
      <p:ext uri="{BB962C8B-B14F-4D97-AF65-F5344CB8AC3E}">
        <p14:creationId xmlns:p14="http://schemas.microsoft.com/office/powerpoint/2010/main" val="2161099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C1BD4582-1881-9C44-81B9-544D63ABF6AD}"/>
              </a:ext>
            </a:extLst>
          </p:cNvPr>
          <p:cNvPicPr>
            <a:picLocks noChangeAspect="1"/>
          </p:cNvPicPr>
          <p:nvPr/>
        </p:nvPicPr>
        <p:blipFill>
          <a:blip r:embed="rId3"/>
          <a:stretch>
            <a:fillRect/>
          </a:stretch>
        </p:blipFill>
        <p:spPr>
          <a:xfrm>
            <a:off x="392006" y="1533136"/>
            <a:ext cx="3989494" cy="3785652"/>
          </a:xfrm>
          <a:prstGeom prst="rect">
            <a:avLst/>
          </a:prstGeom>
        </p:spPr>
      </p:pic>
      <p:sp>
        <p:nvSpPr>
          <p:cNvPr id="5" name="TextBox 4">
            <a:extLst>
              <a:ext uri="{FF2B5EF4-FFF2-40B4-BE49-F238E27FC236}">
                <a16:creationId xmlns:a16="http://schemas.microsoft.com/office/drawing/2014/main" id="{E2274DDA-BC95-7744-904B-EE9ADD054055}"/>
              </a:ext>
            </a:extLst>
          </p:cNvPr>
          <p:cNvSpPr txBox="1"/>
          <p:nvPr/>
        </p:nvSpPr>
        <p:spPr>
          <a:xfrm>
            <a:off x="-122582" y="4527575"/>
            <a:ext cx="6218582" cy="646331"/>
          </a:xfrm>
          <a:prstGeom prst="rect">
            <a:avLst/>
          </a:prstGeom>
          <a:noFill/>
        </p:spPr>
        <p:txBody>
          <a:bodyPr wrap="square" rtlCol="0">
            <a:spAutoFit/>
          </a:bodyPr>
          <a:lstStyle/>
          <a:p>
            <a:pPr algn="ctr"/>
            <a:r>
              <a:rPr lang="en-US" sz="3600" dirty="0">
                <a:solidFill>
                  <a:srgbClr val="363B54"/>
                </a:solidFill>
                <a:latin typeface="Rocket Sans" panose="020B0602020202020204" pitchFamily="34" charset="0"/>
                <a:ea typeface="Rocket Sans" panose="020B0602020202020204" pitchFamily="34" charset="0"/>
              </a:rPr>
              <a:t>types</a:t>
            </a:r>
          </a:p>
        </p:txBody>
      </p:sp>
      <p:pic>
        <p:nvPicPr>
          <p:cNvPr id="6" name="Picture 5">
            <a:extLst>
              <a:ext uri="{FF2B5EF4-FFF2-40B4-BE49-F238E27FC236}">
                <a16:creationId xmlns:a16="http://schemas.microsoft.com/office/drawing/2014/main" id="{84514DB1-8551-BC46-8660-0D7B1842AA20}"/>
              </a:ext>
            </a:extLst>
          </p:cNvPr>
          <p:cNvPicPr>
            <a:picLocks noChangeAspect="1"/>
          </p:cNvPicPr>
          <p:nvPr/>
        </p:nvPicPr>
        <p:blipFill>
          <a:blip r:embed="rId4"/>
          <a:stretch>
            <a:fillRect/>
          </a:stretch>
        </p:blipFill>
        <p:spPr>
          <a:xfrm>
            <a:off x="6061361" y="589745"/>
            <a:ext cx="2875722" cy="2662844"/>
          </a:xfrm>
          <a:prstGeom prst="rect">
            <a:avLst/>
          </a:prstGeom>
        </p:spPr>
      </p:pic>
      <p:pic>
        <p:nvPicPr>
          <p:cNvPr id="7" name="Picture 6">
            <a:extLst>
              <a:ext uri="{FF2B5EF4-FFF2-40B4-BE49-F238E27FC236}">
                <a16:creationId xmlns:a16="http://schemas.microsoft.com/office/drawing/2014/main" id="{EB0021FF-18C6-DF47-8EBC-A5B57FC59073}"/>
              </a:ext>
            </a:extLst>
          </p:cNvPr>
          <p:cNvPicPr>
            <a:picLocks noChangeAspect="1"/>
          </p:cNvPicPr>
          <p:nvPr/>
        </p:nvPicPr>
        <p:blipFill>
          <a:blip r:embed="rId4"/>
          <a:stretch>
            <a:fillRect/>
          </a:stretch>
        </p:blipFill>
        <p:spPr>
          <a:xfrm>
            <a:off x="8555935" y="2187896"/>
            <a:ext cx="2875722" cy="2662844"/>
          </a:xfrm>
          <a:prstGeom prst="rect">
            <a:avLst/>
          </a:prstGeom>
        </p:spPr>
      </p:pic>
      <p:pic>
        <p:nvPicPr>
          <p:cNvPr id="8" name="Picture 7">
            <a:extLst>
              <a:ext uri="{FF2B5EF4-FFF2-40B4-BE49-F238E27FC236}">
                <a16:creationId xmlns:a16="http://schemas.microsoft.com/office/drawing/2014/main" id="{51B190DA-82B2-B24F-8056-D03DB8517358}"/>
              </a:ext>
            </a:extLst>
          </p:cNvPr>
          <p:cNvPicPr>
            <a:picLocks noChangeAspect="1"/>
          </p:cNvPicPr>
          <p:nvPr/>
        </p:nvPicPr>
        <p:blipFill>
          <a:blip r:embed="rId4"/>
          <a:stretch>
            <a:fillRect/>
          </a:stretch>
        </p:blipFill>
        <p:spPr>
          <a:xfrm>
            <a:off x="5718313" y="3462882"/>
            <a:ext cx="2875722" cy="2662844"/>
          </a:xfrm>
          <a:prstGeom prst="rect">
            <a:avLst/>
          </a:prstGeom>
        </p:spPr>
      </p:pic>
      <p:sp>
        <p:nvSpPr>
          <p:cNvPr id="9" name="TextBox 8">
            <a:extLst>
              <a:ext uri="{FF2B5EF4-FFF2-40B4-BE49-F238E27FC236}">
                <a16:creationId xmlns:a16="http://schemas.microsoft.com/office/drawing/2014/main" id="{27FE3A9B-5814-0D45-BAF0-EC8E1E2A003E}"/>
              </a:ext>
            </a:extLst>
          </p:cNvPr>
          <p:cNvSpPr txBox="1"/>
          <p:nvPr/>
        </p:nvSpPr>
        <p:spPr>
          <a:xfrm>
            <a:off x="6804607" y="1598001"/>
            <a:ext cx="1389230" cy="646331"/>
          </a:xfrm>
          <a:prstGeom prst="rect">
            <a:avLst/>
          </a:prstGeom>
          <a:noFill/>
        </p:spPr>
        <p:txBody>
          <a:bodyPr wrap="square" rtlCol="0">
            <a:spAutoFit/>
          </a:bodyPr>
          <a:lstStyle/>
          <a:p>
            <a:pPr algn="ctr"/>
            <a:r>
              <a:rPr lang="en-US" sz="3600" b="1" dirty="0">
                <a:solidFill>
                  <a:schemeClr val="bg1"/>
                </a:solidFill>
                <a:latin typeface="Rocket Sans" panose="020B0602020202020204" pitchFamily="34" charset="0"/>
                <a:ea typeface="Rocket Sans" panose="020B0602020202020204" pitchFamily="34" charset="0"/>
              </a:rPr>
              <a:t>rpc</a:t>
            </a:r>
          </a:p>
        </p:txBody>
      </p:sp>
      <p:sp>
        <p:nvSpPr>
          <p:cNvPr id="10" name="TextBox 9">
            <a:extLst>
              <a:ext uri="{FF2B5EF4-FFF2-40B4-BE49-F238E27FC236}">
                <a16:creationId xmlns:a16="http://schemas.microsoft.com/office/drawing/2014/main" id="{6BF88DC7-9C98-3448-875F-901357F60D61}"/>
              </a:ext>
            </a:extLst>
          </p:cNvPr>
          <p:cNvSpPr txBox="1"/>
          <p:nvPr/>
        </p:nvSpPr>
        <p:spPr>
          <a:xfrm>
            <a:off x="9318231" y="3196152"/>
            <a:ext cx="1389230" cy="646331"/>
          </a:xfrm>
          <a:prstGeom prst="rect">
            <a:avLst/>
          </a:prstGeom>
          <a:noFill/>
        </p:spPr>
        <p:txBody>
          <a:bodyPr wrap="square" rtlCol="0">
            <a:spAutoFit/>
          </a:bodyPr>
          <a:lstStyle/>
          <a:p>
            <a:pPr algn="ctr"/>
            <a:r>
              <a:rPr lang="en-US" sz="3600" b="1" dirty="0">
                <a:solidFill>
                  <a:schemeClr val="bg1"/>
                </a:solidFill>
                <a:latin typeface="Rocket Sans" panose="020B0602020202020204" pitchFamily="34" charset="0"/>
                <a:ea typeface="Rocket Sans" panose="020B0602020202020204" pitchFamily="34" charset="0"/>
              </a:rPr>
              <a:t>rest</a:t>
            </a:r>
          </a:p>
        </p:txBody>
      </p:sp>
      <p:sp>
        <p:nvSpPr>
          <p:cNvPr id="11" name="TextBox 10">
            <a:extLst>
              <a:ext uri="{FF2B5EF4-FFF2-40B4-BE49-F238E27FC236}">
                <a16:creationId xmlns:a16="http://schemas.microsoft.com/office/drawing/2014/main" id="{ABF30BEE-ABC8-DB44-80C5-E82C5A5AE789}"/>
              </a:ext>
            </a:extLst>
          </p:cNvPr>
          <p:cNvSpPr txBox="1"/>
          <p:nvPr/>
        </p:nvSpPr>
        <p:spPr>
          <a:xfrm>
            <a:off x="6442509" y="4471138"/>
            <a:ext cx="1389230" cy="646331"/>
          </a:xfrm>
          <a:prstGeom prst="rect">
            <a:avLst/>
          </a:prstGeom>
          <a:noFill/>
        </p:spPr>
        <p:txBody>
          <a:bodyPr wrap="square" rtlCol="0">
            <a:spAutoFit/>
          </a:bodyPr>
          <a:lstStyle/>
          <a:p>
            <a:pPr algn="ctr"/>
            <a:r>
              <a:rPr lang="en-US" sz="3600" b="1" dirty="0">
                <a:solidFill>
                  <a:schemeClr val="bg1"/>
                </a:solidFill>
                <a:latin typeface="Rocket Sans" panose="020B0602020202020204" pitchFamily="34" charset="0"/>
                <a:ea typeface="Rocket Sans" panose="020B0602020202020204" pitchFamily="34" charset="0"/>
              </a:rPr>
              <a:t>soap</a:t>
            </a:r>
          </a:p>
        </p:txBody>
      </p:sp>
    </p:spTree>
    <p:extLst>
      <p:ext uri="{BB962C8B-B14F-4D97-AF65-F5344CB8AC3E}">
        <p14:creationId xmlns:p14="http://schemas.microsoft.com/office/powerpoint/2010/main" val="116840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14DB1-8551-BC46-8660-0D7B1842AA20}"/>
              </a:ext>
            </a:extLst>
          </p:cNvPr>
          <p:cNvPicPr>
            <a:picLocks noChangeAspect="1"/>
          </p:cNvPicPr>
          <p:nvPr/>
        </p:nvPicPr>
        <p:blipFill>
          <a:blip r:embed="rId3"/>
          <a:stretch>
            <a:fillRect/>
          </a:stretch>
        </p:blipFill>
        <p:spPr>
          <a:xfrm>
            <a:off x="1577303" y="423075"/>
            <a:ext cx="2734694" cy="2532256"/>
          </a:xfrm>
          <a:prstGeom prst="rect">
            <a:avLst/>
          </a:prstGeom>
        </p:spPr>
      </p:pic>
      <p:sp>
        <p:nvSpPr>
          <p:cNvPr id="9" name="TextBox 8">
            <a:extLst>
              <a:ext uri="{FF2B5EF4-FFF2-40B4-BE49-F238E27FC236}">
                <a16:creationId xmlns:a16="http://schemas.microsoft.com/office/drawing/2014/main" id="{27FE3A9B-5814-0D45-BAF0-EC8E1E2A003E}"/>
              </a:ext>
            </a:extLst>
          </p:cNvPr>
          <p:cNvSpPr txBox="1"/>
          <p:nvPr/>
        </p:nvSpPr>
        <p:spPr>
          <a:xfrm>
            <a:off x="2320549" y="1431332"/>
            <a:ext cx="1312264" cy="646331"/>
          </a:xfrm>
          <a:prstGeom prst="rect">
            <a:avLst/>
          </a:prstGeom>
          <a:noFill/>
        </p:spPr>
        <p:txBody>
          <a:bodyPr wrap="square" rtlCol="0">
            <a:spAutoFit/>
          </a:bodyPr>
          <a:lstStyle/>
          <a:p>
            <a:pPr algn="ctr"/>
            <a:r>
              <a:rPr lang="en-US" sz="3600" b="1" dirty="0">
                <a:solidFill>
                  <a:schemeClr val="bg1"/>
                </a:solidFill>
                <a:latin typeface="Rocket Sans" panose="020B0602020202020204" pitchFamily="34" charset="0"/>
                <a:ea typeface="Rocket Sans" panose="020B0602020202020204" pitchFamily="34" charset="0"/>
              </a:rPr>
              <a:t>rpc</a:t>
            </a:r>
          </a:p>
        </p:txBody>
      </p:sp>
      <p:graphicFrame>
        <p:nvGraphicFramePr>
          <p:cNvPr id="3" name="Table 2">
            <a:extLst>
              <a:ext uri="{FF2B5EF4-FFF2-40B4-BE49-F238E27FC236}">
                <a16:creationId xmlns:a16="http://schemas.microsoft.com/office/drawing/2014/main" id="{8D58D02A-B55F-7A4A-B191-48B6D8B237C7}"/>
              </a:ext>
            </a:extLst>
          </p:cNvPr>
          <p:cNvGraphicFramePr>
            <a:graphicFrameLocks noGrp="1"/>
          </p:cNvGraphicFramePr>
          <p:nvPr>
            <p:extLst>
              <p:ext uri="{D42A27DB-BD31-4B8C-83A1-F6EECF244321}">
                <p14:modId xmlns:p14="http://schemas.microsoft.com/office/powerpoint/2010/main" val="330129301"/>
              </p:ext>
            </p:extLst>
          </p:nvPr>
        </p:nvGraphicFramePr>
        <p:xfrm>
          <a:off x="4479471" y="869648"/>
          <a:ext cx="6425412" cy="1524000"/>
        </p:xfrm>
        <a:graphic>
          <a:graphicData uri="http://schemas.openxmlformats.org/drawingml/2006/table">
            <a:tbl>
              <a:tblPr firstRow="1" bandRow="1">
                <a:tableStyleId>{5C22544A-7EE6-4342-B048-85BDC9FD1C3A}</a:tableStyleId>
              </a:tblPr>
              <a:tblGrid>
                <a:gridCol w="6425412">
                  <a:extLst>
                    <a:ext uri="{9D8B030D-6E8A-4147-A177-3AD203B41FA5}">
                      <a16:colId xmlns:a16="http://schemas.microsoft.com/office/drawing/2014/main" val="2929614840"/>
                    </a:ext>
                  </a:extLst>
                </a:gridCol>
              </a:tblGrid>
              <a:tr h="500017">
                <a:tc>
                  <a:txBody>
                    <a:bodyPr/>
                    <a:lstStyle/>
                    <a:p>
                      <a:r>
                        <a:rPr lang="en-US" sz="4400" b="0" dirty="0">
                          <a:solidFill>
                            <a:schemeClr val="bg1"/>
                          </a:solidFill>
                          <a:latin typeface="Rocket Sans" panose="020B0602020202020204" pitchFamily="34" charset="0"/>
                          <a:ea typeface="Rocket Sans" panose="020B0602020202020204" pitchFamily="34" charset="0"/>
                        </a:rPr>
                        <a:t>/GetAllBeers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8973031"/>
                  </a:ext>
                </a:extLst>
              </a:tr>
              <a:tr h="370840">
                <a:tc>
                  <a:txBody>
                    <a:bodyPr/>
                    <a:lstStyle/>
                    <a:p>
                      <a:r>
                        <a:rPr lang="en-US" sz="4400" b="0" dirty="0">
                          <a:solidFill>
                            <a:schemeClr val="bg1"/>
                          </a:solidFill>
                          <a:latin typeface="Rocket Sans" panose="020B0602020202020204" pitchFamily="34" charset="0"/>
                          <a:ea typeface="Rocket Sans" panose="020B0602020202020204" pitchFamily="34" charset="0"/>
                        </a:rPr>
                        <a:t>/</a:t>
                      </a:r>
                      <a:r>
                        <a:rPr lang="en-US" sz="4400" b="0" dirty="0" err="1">
                          <a:solidFill>
                            <a:schemeClr val="bg1"/>
                          </a:solidFill>
                          <a:latin typeface="Rocket Sans" panose="020B0602020202020204" pitchFamily="34" charset="0"/>
                          <a:ea typeface="Rocket Sans" panose="020B0602020202020204" pitchFamily="34" charset="0"/>
                        </a:rPr>
                        <a:t>GetBeer?beerid</a:t>
                      </a:r>
                      <a:r>
                        <a:rPr lang="en-US" sz="4400" b="0" dirty="0">
                          <a:solidFill>
                            <a:schemeClr val="bg1"/>
                          </a:solidFill>
                          <a:latin typeface="Rocket Sans" panose="020B0602020202020204" pitchFamily="34" charset="0"/>
                          <a:ea typeface="Rocket Sans" panose="020B0602020202020204" pitchFamily="34" charset="0"/>
                        </a:rPr>
                        <a:t>=001</a:t>
                      </a:r>
                      <a:endParaRPr lang="en-US" sz="2800" b="0" dirty="0">
                        <a:solidFill>
                          <a:schemeClr val="bg1"/>
                        </a:solidFill>
                        <a:latin typeface="Rocket Sans" panose="020B0602020202020204" pitchFamily="34" charset="0"/>
                        <a:ea typeface="Rocket Sans" panose="020B0602020202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3469597"/>
                  </a:ext>
                </a:extLst>
              </a:tr>
            </a:tbl>
          </a:graphicData>
        </a:graphic>
      </p:graphicFrame>
      <p:pic>
        <p:nvPicPr>
          <p:cNvPr id="12" name="Picture 11">
            <a:extLst>
              <a:ext uri="{FF2B5EF4-FFF2-40B4-BE49-F238E27FC236}">
                <a16:creationId xmlns:a16="http://schemas.microsoft.com/office/drawing/2014/main" id="{0B12C67D-B874-C54C-A0F9-3A079AEFA33B}"/>
              </a:ext>
            </a:extLst>
          </p:cNvPr>
          <p:cNvPicPr>
            <a:picLocks noChangeAspect="1"/>
          </p:cNvPicPr>
          <p:nvPr/>
        </p:nvPicPr>
        <p:blipFill>
          <a:blip r:embed="rId3"/>
          <a:stretch>
            <a:fillRect/>
          </a:stretch>
        </p:blipFill>
        <p:spPr>
          <a:xfrm>
            <a:off x="1577303" y="3429000"/>
            <a:ext cx="2734694" cy="2532256"/>
          </a:xfrm>
          <a:prstGeom prst="rect">
            <a:avLst/>
          </a:prstGeom>
        </p:spPr>
      </p:pic>
      <p:sp>
        <p:nvSpPr>
          <p:cNvPr id="13" name="TextBox 12">
            <a:extLst>
              <a:ext uri="{FF2B5EF4-FFF2-40B4-BE49-F238E27FC236}">
                <a16:creationId xmlns:a16="http://schemas.microsoft.com/office/drawing/2014/main" id="{8EB4FCC0-685E-1542-95B6-E70F72688918}"/>
              </a:ext>
            </a:extLst>
          </p:cNvPr>
          <p:cNvSpPr txBox="1"/>
          <p:nvPr/>
        </p:nvSpPr>
        <p:spPr>
          <a:xfrm>
            <a:off x="2320549" y="4437257"/>
            <a:ext cx="1312264" cy="646331"/>
          </a:xfrm>
          <a:prstGeom prst="rect">
            <a:avLst/>
          </a:prstGeom>
          <a:noFill/>
        </p:spPr>
        <p:txBody>
          <a:bodyPr wrap="square" rtlCol="0">
            <a:spAutoFit/>
          </a:bodyPr>
          <a:lstStyle/>
          <a:p>
            <a:pPr algn="ctr"/>
            <a:r>
              <a:rPr lang="en-US" sz="3600" b="1" dirty="0">
                <a:solidFill>
                  <a:schemeClr val="bg1"/>
                </a:solidFill>
                <a:latin typeface="Rocket Sans" panose="020B0602020202020204" pitchFamily="34" charset="0"/>
                <a:ea typeface="Rocket Sans" panose="020B0602020202020204" pitchFamily="34" charset="0"/>
              </a:rPr>
              <a:t>rest</a:t>
            </a:r>
          </a:p>
        </p:txBody>
      </p:sp>
      <p:graphicFrame>
        <p:nvGraphicFramePr>
          <p:cNvPr id="14" name="Table 13">
            <a:extLst>
              <a:ext uri="{FF2B5EF4-FFF2-40B4-BE49-F238E27FC236}">
                <a16:creationId xmlns:a16="http://schemas.microsoft.com/office/drawing/2014/main" id="{1579A9A0-374E-8649-AB30-6B236DD3A90A}"/>
              </a:ext>
            </a:extLst>
          </p:cNvPr>
          <p:cNvGraphicFramePr>
            <a:graphicFrameLocks noGrp="1"/>
          </p:cNvGraphicFramePr>
          <p:nvPr>
            <p:extLst>
              <p:ext uri="{D42A27DB-BD31-4B8C-83A1-F6EECF244321}">
                <p14:modId xmlns:p14="http://schemas.microsoft.com/office/powerpoint/2010/main" val="1227349594"/>
              </p:ext>
            </p:extLst>
          </p:nvPr>
        </p:nvGraphicFramePr>
        <p:xfrm>
          <a:off x="4479471" y="4212812"/>
          <a:ext cx="6425412" cy="1524000"/>
        </p:xfrm>
        <a:graphic>
          <a:graphicData uri="http://schemas.openxmlformats.org/drawingml/2006/table">
            <a:tbl>
              <a:tblPr firstRow="1" bandRow="1">
                <a:tableStyleId>{5C22544A-7EE6-4342-B048-85BDC9FD1C3A}</a:tableStyleId>
              </a:tblPr>
              <a:tblGrid>
                <a:gridCol w="6425412">
                  <a:extLst>
                    <a:ext uri="{9D8B030D-6E8A-4147-A177-3AD203B41FA5}">
                      <a16:colId xmlns:a16="http://schemas.microsoft.com/office/drawing/2014/main" val="2929614840"/>
                    </a:ext>
                  </a:extLst>
                </a:gridCol>
              </a:tblGrid>
              <a:tr h="500017">
                <a:tc>
                  <a:txBody>
                    <a:bodyPr/>
                    <a:lstStyle/>
                    <a:p>
                      <a:r>
                        <a:rPr lang="en-US" sz="4400" b="0" dirty="0">
                          <a:solidFill>
                            <a:schemeClr val="bg1"/>
                          </a:solidFill>
                          <a:latin typeface="Rocket Sans" panose="020B0602020202020204" pitchFamily="34" charset="0"/>
                          <a:ea typeface="Rocket Sans" panose="020B0602020202020204" pitchFamily="34" charset="0"/>
                        </a:rPr>
                        <a:t>/beers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8973031"/>
                  </a:ext>
                </a:extLst>
              </a:tr>
              <a:tr h="370840">
                <a:tc>
                  <a:txBody>
                    <a:bodyPr/>
                    <a:lstStyle/>
                    <a:p>
                      <a:r>
                        <a:rPr lang="en-US" sz="4400" dirty="0">
                          <a:solidFill>
                            <a:schemeClr val="bg1"/>
                          </a:solidFill>
                          <a:latin typeface="Rocket Sans" panose="020B0602020202020204" pitchFamily="34" charset="0"/>
                          <a:ea typeface="Rocket Sans" panose="020B0602020202020204" pitchFamily="34" charset="0"/>
                        </a:rPr>
                        <a:t>/beers/001</a:t>
                      </a:r>
                      <a:endParaRPr lang="en-US" sz="2800" dirty="0">
                        <a:solidFill>
                          <a:schemeClr val="bg1"/>
                        </a:solidFill>
                        <a:latin typeface="Rocket Sans" panose="020B0602020202020204" pitchFamily="34" charset="0"/>
                        <a:ea typeface="Rocket Sans" panose="020B0602020202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3469597"/>
                  </a:ext>
                </a:extLst>
              </a:tr>
            </a:tbl>
          </a:graphicData>
        </a:graphic>
      </p:graphicFrame>
    </p:spTree>
    <p:extLst>
      <p:ext uri="{BB962C8B-B14F-4D97-AF65-F5344CB8AC3E}">
        <p14:creationId xmlns:p14="http://schemas.microsoft.com/office/powerpoint/2010/main" val="1332963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3653</TotalTime>
  <Words>3245</Words>
  <Application>Microsoft Office PowerPoint</Application>
  <PresentationFormat>Widescreen</PresentationFormat>
  <Paragraphs>435</Paragraphs>
  <Slides>48</Slides>
  <Notes>48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48</vt:i4>
      </vt:variant>
    </vt:vector>
  </HeadingPairs>
  <TitlesOfParts>
    <vt:vector size="54" baseType="lpstr">
      <vt:lpstr>Arial</vt:lpstr>
      <vt:lpstr>Calibri</vt:lpstr>
      <vt:lpstr>Consolas</vt:lpstr>
      <vt:lpstr>Rocket Sans</vt:lpstr>
      <vt:lpstr>Office Theme</vt:lpstr>
      <vt:lpstr>1_Office Theme</vt:lpstr>
      <vt:lpstr>Tools &amp; Strategies for Consuming APIs</vt:lpstr>
      <vt:lpstr>PowerPoint Presentation</vt:lpstr>
      <vt:lpstr>PowerPoint Presentation</vt:lpstr>
      <vt:lpstr>PowerPoint Presentation</vt:lpstr>
      <vt:lpstr>PowerPoint Presentation</vt:lpstr>
      <vt:lpstr>third-party web</vt:lpstr>
      <vt:lpstr>PowerPoint Presentation</vt:lpstr>
      <vt:lpstr>PowerPoint Presentation</vt:lpstr>
      <vt:lpstr>PowerPoint Presentation</vt:lpstr>
      <vt:lpstr>response types</vt:lpstr>
      <vt:lpstr>PowerPoint Presentation</vt:lpstr>
      <vt:lpstr>PowerPoint Presentation</vt:lpstr>
      <vt:lpstr>PowerPoint Presentation</vt:lpstr>
      <vt:lpstr>PowerPoint Presentation</vt:lpstr>
      <vt:lpstr>if you want beer with SOAP…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review</vt:lpstr>
      <vt:lpstr>PowerPoint Presentation</vt:lpstr>
      <vt:lpstr>cheers to good communication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&amp; Strategies for Consuming APIs</dc:title>
  <dc:creator>Kindinger, Sarah</dc:creator>
  <cp:lastModifiedBy>Cooper, Tonya</cp:lastModifiedBy>
  <cp:revision>35</cp:revision>
  <dcterms:created xsi:type="dcterms:W3CDTF">2019-04-01T16:15:43Z</dcterms:created>
  <dcterms:modified xsi:type="dcterms:W3CDTF">2019-04-09T02:32:24Z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07724ff-9999-494f-b257-05dacc46ac87_Enabled">
    <vt:lpwstr>True</vt:lpwstr>
  </property>
  <property fmtid="{D5CDD505-2E9C-101B-9397-08002B2CF9AE}" pid="3" name="MSIP_Label_807724ff-9999-494f-b257-05dacc46ac87_SiteId">
    <vt:lpwstr>e58c8e81-abd8-48a8-929d-eb67611b83bd</vt:lpwstr>
  </property>
  <property fmtid="{D5CDD505-2E9C-101B-9397-08002B2CF9AE}" pid="4" name="MSIP_Label_807724ff-9999-494f-b257-05dacc46ac87_Owner">
    <vt:lpwstr>tonyacooper@quickenloans.com</vt:lpwstr>
  </property>
  <property fmtid="{D5CDD505-2E9C-101B-9397-08002B2CF9AE}" pid="5" name="MSIP_Label_807724ff-9999-494f-b257-05dacc46ac87_SetDate">
    <vt:lpwstr>2019-04-01T18:25:23.6199234Z</vt:lpwstr>
  </property>
  <property fmtid="{D5CDD505-2E9C-101B-9397-08002B2CF9AE}" pid="6" name="MSIP_Label_807724ff-9999-494f-b257-05dacc46ac87_Name">
    <vt:lpwstr>Wide Open</vt:lpwstr>
  </property>
  <property fmtid="{D5CDD505-2E9C-101B-9397-08002B2CF9AE}" pid="7" name="MSIP_Label_807724ff-9999-494f-b257-05dacc46ac87_Application">
    <vt:lpwstr>Microsoft Azure Information Protection</vt:lpwstr>
  </property>
  <property fmtid="{D5CDD505-2E9C-101B-9397-08002B2CF9AE}" pid="8" name="MSIP_Label_807724ff-9999-494f-b257-05dacc46ac87_Extended_MSFT_Method">
    <vt:lpwstr>Automatic</vt:lpwstr>
  </property>
  <property fmtid="{D5CDD505-2E9C-101B-9397-08002B2CF9AE}" pid="9" name="Sensitivity">
    <vt:lpwstr>Wide Open</vt:lpwstr>
  </property>
</Properties>
</file>